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9"/>
  </p:notesMasterIdLst>
  <p:handoutMasterIdLst>
    <p:handoutMasterId r:id="rId20"/>
  </p:handoutMasterIdLst>
  <p:sldIdLst>
    <p:sldId id="256" r:id="rId2"/>
    <p:sldId id="258" r:id="rId3"/>
    <p:sldId id="286" r:id="rId4"/>
    <p:sldId id="265" r:id="rId5"/>
    <p:sldId id="266" r:id="rId6"/>
    <p:sldId id="273" r:id="rId7"/>
    <p:sldId id="274" r:id="rId8"/>
    <p:sldId id="275" r:id="rId9"/>
    <p:sldId id="267" r:id="rId10"/>
    <p:sldId id="276" r:id="rId11"/>
    <p:sldId id="277" r:id="rId12"/>
    <p:sldId id="278" r:id="rId13"/>
    <p:sldId id="269" r:id="rId14"/>
    <p:sldId id="280" r:id="rId15"/>
    <p:sldId id="271" r:id="rId16"/>
    <p:sldId id="285" r:id="rId17"/>
    <p:sldId id="28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000" autoAdjust="0"/>
    <p:restoredTop sz="94434" autoAdjust="0"/>
  </p:normalViewPr>
  <p:slideViewPr>
    <p:cSldViewPr snapToGrid="0">
      <p:cViewPr varScale="1">
        <p:scale>
          <a:sx n="67" d="100"/>
          <a:sy n="67" d="100"/>
        </p:scale>
        <p:origin x="1416" y="5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p:scale>
          <a:sx n="154" d="100"/>
          <a:sy n="154" d="100"/>
        </p:scale>
        <p:origin x="660" y="-539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DFA13FE-4A62-4897-8B15-D5B3EA4A9CAB}" type="slidenum">
              <a:rPr lang="en-US" smtClean="0"/>
              <a:t>‹#›</a:t>
            </a:fld>
            <a:endParaRPr lang="en-US"/>
          </a:p>
        </p:txBody>
      </p:sp>
      <p:sp>
        <p:nvSpPr>
          <p:cNvPr id="6" name="TextBox 5"/>
          <p:cNvSpPr txBox="1"/>
          <p:nvPr/>
        </p:nvSpPr>
        <p:spPr>
          <a:xfrm>
            <a:off x="327546" y="8680379"/>
            <a:ext cx="3557067" cy="400110"/>
          </a:xfrm>
          <a:prstGeom prst="rect">
            <a:avLst/>
          </a:prstGeom>
          <a:noFill/>
        </p:spPr>
        <p:txBody>
          <a:bodyPr wrap="square" rtlCol="0">
            <a:spAutoFit/>
          </a:bodyPr>
          <a:lstStyle/>
          <a:p>
            <a:r>
              <a:rPr lang="en-US" sz="1000" dirty="0" smtClean="0"/>
              <a:t>Start Talking! BIZ – www.StartTalking.ohio.gov/Businesses.aspx</a:t>
            </a:r>
          </a:p>
          <a:p>
            <a:r>
              <a:rPr lang="en-US" sz="1000" dirty="0" smtClean="0"/>
              <a:t>Powered by </a:t>
            </a:r>
            <a:r>
              <a:rPr lang="en-US" sz="1000" i="1" dirty="0" smtClean="0"/>
              <a:t>Working Partners® </a:t>
            </a:r>
            <a:r>
              <a:rPr lang="en-US" sz="1000" dirty="0" smtClean="0"/>
              <a:t>– www.WorkingPartners.com</a:t>
            </a:r>
          </a:p>
        </p:txBody>
      </p:sp>
    </p:spTree>
    <p:extLst>
      <p:ext uri="{BB962C8B-B14F-4D97-AF65-F5344CB8AC3E}">
        <p14:creationId xmlns:p14="http://schemas.microsoft.com/office/powerpoint/2010/main" val="18785222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EC5F61-DC1F-4645-B6F4-9E2A1B9FC97D}" type="datetimeFigureOut">
              <a:rPr lang="en-US" smtClean="0"/>
              <a:t>1/13/2015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5"/>
          </p:nvPr>
        </p:nvSpPr>
        <p:spPr>
          <a:xfrm>
            <a:off x="5240739" y="8570913"/>
            <a:ext cx="1615673" cy="458787"/>
          </a:xfrm>
          <a:prstGeom prst="rect">
            <a:avLst/>
          </a:prstGeom>
        </p:spPr>
        <p:txBody>
          <a:bodyPr vert="horz" lIns="91440" tIns="45720" rIns="91440" bIns="45720" rtlCol="0" anchor="b"/>
          <a:lstStyle>
            <a:lvl1pPr algn="r">
              <a:defRPr sz="1200"/>
            </a:lvl1pPr>
          </a:lstStyle>
          <a:p>
            <a:fld id="{2CC80DDE-2D3C-43A3-BA57-BFAB784F20BD}" type="slidenum">
              <a:rPr lang="en-US" smtClean="0"/>
              <a:t>‹#›</a:t>
            </a:fld>
            <a:endParaRPr lang="en-US"/>
          </a:p>
        </p:txBody>
      </p:sp>
      <p:sp>
        <p:nvSpPr>
          <p:cNvPr id="8" name="TextBox 7"/>
          <p:cNvSpPr txBox="1"/>
          <p:nvPr/>
        </p:nvSpPr>
        <p:spPr>
          <a:xfrm>
            <a:off x="327546" y="8570913"/>
            <a:ext cx="3862317" cy="577081"/>
          </a:xfrm>
          <a:prstGeom prst="rect">
            <a:avLst/>
          </a:prstGeom>
          <a:noFill/>
        </p:spPr>
        <p:txBody>
          <a:bodyPr wrap="square" rtlCol="0">
            <a:spAutoFit/>
          </a:bodyPr>
          <a:lstStyle/>
          <a:p>
            <a:r>
              <a:rPr lang="en-US" sz="1050" dirty="0" smtClean="0"/>
              <a:t>Start Talking! BIZ – www.StartTalking.ohio.gov/Businesses.aspx</a:t>
            </a:r>
          </a:p>
          <a:p>
            <a:r>
              <a:rPr lang="en-US" sz="1050" dirty="0" smtClean="0"/>
              <a:t>Powered by </a:t>
            </a:r>
            <a:r>
              <a:rPr lang="en-US" sz="1050" i="1" dirty="0" smtClean="0"/>
              <a:t>Working Partners® </a:t>
            </a:r>
            <a:r>
              <a:rPr lang="en-US" sz="1050" dirty="0" smtClean="0"/>
              <a:t>– www.WorkingPartners.com</a:t>
            </a:r>
          </a:p>
          <a:p>
            <a:endParaRPr lang="en-US" sz="1050" dirty="0"/>
          </a:p>
        </p:txBody>
      </p:sp>
    </p:spTree>
    <p:extLst>
      <p:ext uri="{BB962C8B-B14F-4D97-AF65-F5344CB8AC3E}">
        <p14:creationId xmlns:p14="http://schemas.microsoft.com/office/powerpoint/2010/main" val="41682867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generationrxworkplace.com/downloads.html"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www.starttalking.ohio.gov/Businesses.aspx"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www.generationrxworkplace.com/"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6928503"/>
            <a:ext cx="5486400" cy="1756710"/>
          </a:xfrm>
        </p:spPr>
        <p:txBody>
          <a:bodyPr/>
          <a:lstStyle/>
          <a:p>
            <a:pPr lvl="0"/>
            <a:r>
              <a:rPr lang="en-US" b="1" u="sng" dirty="0" smtClean="0"/>
              <a:t>SPEAKING POINTS</a:t>
            </a:r>
          </a:p>
          <a:p>
            <a:pPr marL="171450" lvl="0" indent="-171450">
              <a:buFont typeface="Arial" panose="020B0604020202020204" pitchFamily="34" charset="0"/>
              <a:buChar char="•"/>
            </a:pPr>
            <a:endParaRPr lang="en-US" dirty="0"/>
          </a:p>
          <a:p>
            <a:pPr marL="171450" lvl="0" indent="-171450">
              <a:buFont typeface="Arial" panose="020B0604020202020204" pitchFamily="34" charset="0"/>
              <a:buChar char="•"/>
            </a:pPr>
            <a:r>
              <a:rPr lang="en-US" dirty="0" smtClean="0"/>
              <a:t>No doubt you’ve been hearing and reading things in the media about our nation’s prescription painkiller epidemic. You might even know someone who has developed a problem with those types of drugs. Most of us do.</a:t>
            </a:r>
            <a:endParaRPr lang="en-US" sz="1600" dirty="0" smtClean="0"/>
          </a:p>
          <a:p>
            <a:pPr marL="171450" indent="-171450">
              <a:buFont typeface="Arial" panose="020B0604020202020204" pitchFamily="34" charset="0"/>
              <a:buChar char="•"/>
            </a:pPr>
            <a:endParaRPr lang="en-US" sz="1600" dirty="0" smtClean="0"/>
          </a:p>
          <a:p>
            <a:pPr marL="171450" lvl="0" indent="-171450">
              <a:buFont typeface="Arial" panose="020B0604020202020204" pitchFamily="34" charset="0"/>
              <a:buChar char="•"/>
            </a:pPr>
            <a:r>
              <a:rPr lang="en-US" dirty="0" smtClean="0"/>
              <a:t>But I’d like to challenge you to take a look at your relationship with ALL prescription medications -- not just the ones that cause addiction and even death. </a:t>
            </a:r>
            <a:endParaRPr lang="en-US" sz="1600" dirty="0" smtClean="0"/>
          </a:p>
          <a:p>
            <a:r>
              <a:rPr lang="en-US" dirty="0" smtClean="0"/>
              <a:t> </a:t>
            </a:r>
            <a:endParaRPr lang="en-US" sz="1600" dirty="0" smtClean="0"/>
          </a:p>
          <a:p>
            <a:endParaRPr lang="en-US" dirty="0"/>
          </a:p>
        </p:txBody>
      </p:sp>
      <p:sp>
        <p:nvSpPr>
          <p:cNvPr id="4" name="Slide Number Placeholder 3"/>
          <p:cNvSpPr>
            <a:spLocks noGrp="1"/>
          </p:cNvSpPr>
          <p:nvPr>
            <p:ph type="sldNum" sz="quarter" idx="10"/>
          </p:nvPr>
        </p:nvSpPr>
        <p:spPr/>
        <p:txBody>
          <a:bodyPr/>
          <a:lstStyle/>
          <a:p>
            <a:fld id="{2CC80DDE-2D3C-43A3-BA57-BFAB784F20BD}" type="slidenum">
              <a:rPr lang="en-US" smtClean="0"/>
              <a:t>1</a:t>
            </a:fld>
            <a:endParaRPr lang="en-US"/>
          </a:p>
        </p:txBody>
      </p:sp>
      <p:sp>
        <p:nvSpPr>
          <p:cNvPr id="7" name="TextBox 6"/>
          <p:cNvSpPr txBox="1"/>
          <p:nvPr/>
        </p:nvSpPr>
        <p:spPr>
          <a:xfrm>
            <a:off x="133350" y="4344372"/>
            <a:ext cx="6591300" cy="2431435"/>
          </a:xfrm>
          <a:prstGeom prst="rect">
            <a:avLst/>
          </a:prstGeom>
          <a:solidFill>
            <a:schemeClr val="bg1">
              <a:lumMod val="95000"/>
            </a:schemeClr>
          </a:solidFill>
        </p:spPr>
        <p:txBody>
          <a:bodyPr wrap="square" rtlCol="0">
            <a:spAutoFit/>
          </a:bodyPr>
          <a:lstStyle/>
          <a:p>
            <a:pPr algn="ctr"/>
            <a:r>
              <a:rPr lang="en-US" sz="1200" b="1" u="sng" dirty="0" smtClean="0"/>
              <a:t>How to use this presentation</a:t>
            </a:r>
          </a:p>
          <a:p>
            <a:r>
              <a:rPr lang="en-US" sz="1200" dirty="0" smtClean="0"/>
              <a:t>These PowerPoint slides and accompanying speaking points are intended to be used by employers to facilitate a 15-20 minute awareness session for employees about safe and responsible prescription medication practices. </a:t>
            </a:r>
          </a:p>
          <a:p>
            <a:endParaRPr lang="en-US" sz="1200" dirty="0"/>
          </a:p>
          <a:p>
            <a:r>
              <a:rPr lang="en-US" sz="1200" dirty="0" smtClean="0"/>
              <a:t>The slides can be projected on a wall or distributed as a handout.</a:t>
            </a:r>
          </a:p>
          <a:p>
            <a:endParaRPr lang="en-US" sz="1200" dirty="0"/>
          </a:p>
          <a:p>
            <a:r>
              <a:rPr lang="en-US" sz="1200" dirty="0" smtClean="0"/>
              <a:t>For additional awareness tools that can be used to supplement this presentation (e.g., fact sheets, wallet cards, posters, table tents, postcards), </a:t>
            </a:r>
            <a:r>
              <a:rPr lang="en-US" sz="1200" dirty="0"/>
              <a:t>visit </a:t>
            </a:r>
            <a:r>
              <a:rPr lang="en-US" sz="1200" dirty="0" smtClean="0">
                <a:hlinkClick r:id="rId3"/>
              </a:rPr>
              <a:t>www.GenerationRxWorkplace.com/downloads.html</a:t>
            </a:r>
            <a:r>
              <a:rPr lang="en-US" sz="1200" dirty="0" smtClean="0"/>
              <a:t>.</a:t>
            </a:r>
          </a:p>
          <a:p>
            <a:endParaRPr lang="en-US" sz="1200" dirty="0" smtClean="0">
              <a:solidFill>
                <a:srgbClr val="FF0000"/>
              </a:solidFill>
            </a:endParaRPr>
          </a:p>
          <a:p>
            <a:r>
              <a:rPr lang="en-US" sz="1200" dirty="0" smtClean="0"/>
              <a:t>For more information on how you can “Start Talking!” to your employees about alcohol and other drug issues, register to receive bi-monthly BIZ tips by </a:t>
            </a:r>
            <a:r>
              <a:rPr lang="en-US" sz="1200" smtClean="0"/>
              <a:t>visiting </a:t>
            </a:r>
            <a:r>
              <a:rPr lang="en-US" sz="1200" smtClean="0">
                <a:hlinkClick r:id="rId4"/>
              </a:rPr>
              <a:t>www.StartTalking.ohio.gov/Businesses.aspx</a:t>
            </a:r>
            <a:r>
              <a:rPr lang="en-US" sz="1200" dirty="0" smtClean="0"/>
              <a:t>.</a:t>
            </a:r>
          </a:p>
          <a:p>
            <a:endParaRPr lang="en-US" sz="800" dirty="0" smtClean="0"/>
          </a:p>
        </p:txBody>
      </p:sp>
    </p:spTree>
    <p:extLst>
      <p:ext uri="{BB962C8B-B14F-4D97-AF65-F5344CB8AC3E}">
        <p14:creationId xmlns:p14="http://schemas.microsoft.com/office/powerpoint/2010/main" val="29303880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Ask your pharmacist</a:t>
            </a:r>
            <a:r>
              <a:rPr lang="en-US" baseline="0" dirty="0" smtClean="0"/>
              <a:t> questions </a:t>
            </a:r>
            <a:r>
              <a:rPr lang="en-US" dirty="0" smtClean="0"/>
              <a:t>BEFORE the Rx is filled.</a:t>
            </a:r>
          </a:p>
        </p:txBody>
      </p:sp>
      <p:sp>
        <p:nvSpPr>
          <p:cNvPr id="4" name="Slide Number Placeholder 3"/>
          <p:cNvSpPr>
            <a:spLocks noGrp="1"/>
          </p:cNvSpPr>
          <p:nvPr>
            <p:ph type="sldNum" sz="quarter" idx="10"/>
          </p:nvPr>
        </p:nvSpPr>
        <p:spPr/>
        <p:txBody>
          <a:bodyPr/>
          <a:lstStyle/>
          <a:p>
            <a:fld id="{2CC80DDE-2D3C-43A3-BA57-BFAB784F20BD}" type="slidenum">
              <a:rPr lang="en-US" smtClean="0"/>
              <a:t>10</a:t>
            </a:fld>
            <a:endParaRPr lang="en-US"/>
          </a:p>
        </p:txBody>
      </p:sp>
    </p:spTree>
    <p:extLst>
      <p:ext uri="{BB962C8B-B14F-4D97-AF65-F5344CB8AC3E}">
        <p14:creationId xmlns:p14="http://schemas.microsoft.com/office/powerpoint/2010/main" val="11800520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Ask your pharmacist</a:t>
            </a:r>
            <a:r>
              <a:rPr lang="en-US" baseline="0" dirty="0" smtClean="0"/>
              <a:t> questions </a:t>
            </a:r>
            <a:r>
              <a:rPr lang="en-US" dirty="0" smtClean="0"/>
              <a:t>AFTER the Rx is filled.</a:t>
            </a:r>
            <a:endParaRPr lang="en-US" dirty="0"/>
          </a:p>
        </p:txBody>
      </p:sp>
      <p:sp>
        <p:nvSpPr>
          <p:cNvPr id="4" name="Slide Number Placeholder 3"/>
          <p:cNvSpPr>
            <a:spLocks noGrp="1"/>
          </p:cNvSpPr>
          <p:nvPr>
            <p:ph type="sldNum" sz="quarter" idx="10"/>
          </p:nvPr>
        </p:nvSpPr>
        <p:spPr/>
        <p:txBody>
          <a:bodyPr/>
          <a:lstStyle/>
          <a:p>
            <a:fld id="{2CC80DDE-2D3C-43A3-BA57-BFAB784F20BD}" type="slidenum">
              <a:rPr lang="en-US" smtClean="0"/>
              <a:t>11</a:t>
            </a:fld>
            <a:endParaRPr lang="en-US"/>
          </a:p>
        </p:txBody>
      </p:sp>
    </p:spTree>
    <p:extLst>
      <p:ext uri="{BB962C8B-B14F-4D97-AF65-F5344CB8AC3E}">
        <p14:creationId xmlns:p14="http://schemas.microsoft.com/office/powerpoint/2010/main" val="20216741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528256" cy="3600450"/>
          </a:xfrm>
        </p:spPr>
        <p:txBody>
          <a:bodyPr/>
          <a:lstStyle/>
          <a:p>
            <a:r>
              <a:rPr lang="en-US" b="1" u="sng" dirty="0" smtClean="0"/>
              <a:t>3. Use as Directed</a:t>
            </a:r>
          </a:p>
          <a:p>
            <a:endParaRPr lang="en-US" dirty="0" smtClean="0"/>
          </a:p>
          <a:p>
            <a:pPr marL="171450" lvl="0" indent="-171450">
              <a:buFont typeface="Arial" panose="020B0604020202020204" pitchFamily="34" charset="0"/>
              <a:buChar char="•"/>
            </a:pPr>
            <a:r>
              <a:rPr lang="en-US" dirty="0" smtClean="0"/>
              <a:t>According to a 2013 study conducted by the National Community Pharmacists Association, 75% of us who take an ongoing prescription do not take it as directed.</a:t>
            </a:r>
          </a:p>
          <a:p>
            <a:pPr marL="171450" lvl="0" indent="-171450">
              <a:buFont typeface="Arial" panose="020B0604020202020204" pitchFamily="34" charset="0"/>
              <a:buChar char="•"/>
            </a:pPr>
            <a:endParaRPr lang="en-US" dirty="0" smtClean="0"/>
          </a:p>
          <a:p>
            <a:pPr marL="171450" lvl="0" indent="-171450">
              <a:buFont typeface="Arial" panose="020B0604020202020204" pitchFamily="34" charset="0"/>
              <a:buChar char="•"/>
            </a:pPr>
            <a:r>
              <a:rPr lang="en-US" dirty="0" smtClean="0"/>
              <a:t>Be sure to:</a:t>
            </a:r>
          </a:p>
          <a:p>
            <a:pPr marL="628650" lvl="1" indent="-171450">
              <a:buFont typeface="Courier New" panose="02070309020205020404" pitchFamily="49" charset="0"/>
              <a:buChar char="o"/>
            </a:pPr>
            <a:r>
              <a:rPr lang="en-US" dirty="0" smtClean="0"/>
              <a:t>Read </a:t>
            </a:r>
            <a:r>
              <a:rPr lang="en-US" dirty="0"/>
              <a:t>the label on the bottle. </a:t>
            </a:r>
            <a:r>
              <a:rPr lang="en-US" dirty="0" smtClean="0"/>
              <a:t> </a:t>
            </a:r>
          </a:p>
          <a:p>
            <a:pPr marL="628650" lvl="1" indent="-171450">
              <a:buFont typeface="Courier New" panose="02070309020205020404" pitchFamily="49" charset="0"/>
              <a:buChar char="o"/>
            </a:pPr>
            <a:r>
              <a:rPr lang="en-US" dirty="0" smtClean="0"/>
              <a:t>Read the information that accompanies the medications to learn even more about the drug.</a:t>
            </a:r>
          </a:p>
          <a:p>
            <a:pPr marL="628650" lvl="1" indent="-171450">
              <a:buFont typeface="Courier New" panose="02070309020205020404" pitchFamily="49" charset="0"/>
              <a:buChar char="o"/>
            </a:pPr>
            <a:r>
              <a:rPr lang="en-US" dirty="0" smtClean="0"/>
              <a:t>Ask </a:t>
            </a:r>
            <a:r>
              <a:rPr lang="en-US" dirty="0"/>
              <a:t>your doctor before increasing or decreasing your dose or stopping </a:t>
            </a:r>
            <a:r>
              <a:rPr lang="en-US" dirty="0" smtClean="0"/>
              <a:t>early.</a:t>
            </a:r>
            <a:endParaRPr lang="en-US" dirty="0"/>
          </a:p>
          <a:p>
            <a:pPr marL="628650" lvl="1" indent="-171450">
              <a:buFont typeface="Courier New" panose="02070309020205020404" pitchFamily="49" charset="0"/>
              <a:buChar char="o"/>
            </a:pPr>
            <a:r>
              <a:rPr lang="en-US" dirty="0" smtClean="0"/>
              <a:t>Respect </a:t>
            </a:r>
            <a:r>
              <a:rPr lang="en-US" dirty="0"/>
              <a:t>the warnings – especially as they relate to driving and other safety sensitive tasks, and consuming with alcohol or other </a:t>
            </a:r>
            <a:r>
              <a:rPr lang="en-US" dirty="0" smtClean="0"/>
              <a:t>drugs.</a:t>
            </a:r>
          </a:p>
          <a:p>
            <a:pPr marL="628650" lvl="1" indent="-171450">
              <a:buFont typeface="Courier New" panose="02070309020205020404" pitchFamily="49" charset="0"/>
              <a:buChar char="o"/>
            </a:pPr>
            <a:r>
              <a:rPr lang="en-US" dirty="0" smtClean="0"/>
              <a:t>Alert </a:t>
            </a:r>
            <a:r>
              <a:rPr lang="en-US" dirty="0"/>
              <a:t>your doctor if anything changes with your health that might warrant an adjustment to your medications – like if you are or wish to become pregnant. </a:t>
            </a:r>
            <a:endParaRPr lang="en-US" dirty="0" smtClean="0"/>
          </a:p>
          <a:p>
            <a:pPr marL="628650" lvl="1" indent="-171450">
              <a:buFont typeface="Courier New" panose="02070309020205020404" pitchFamily="49" charset="0"/>
              <a:buChar char="o"/>
            </a:pPr>
            <a:r>
              <a:rPr lang="en-US" dirty="0"/>
              <a:t> </a:t>
            </a:r>
            <a:r>
              <a:rPr lang="en-US" dirty="0" smtClean="0"/>
              <a:t>Keep </a:t>
            </a:r>
            <a:r>
              <a:rPr lang="en-US" dirty="0"/>
              <a:t>your medications in their original </a:t>
            </a:r>
            <a:r>
              <a:rPr lang="en-US" dirty="0" smtClean="0"/>
              <a:t>containers. (With </a:t>
            </a:r>
            <a:r>
              <a:rPr lang="en-US" dirty="0"/>
              <a:t>caution, a pill box many be used to help keep track of when to take your </a:t>
            </a:r>
            <a:r>
              <a:rPr lang="en-US" dirty="0" smtClean="0"/>
              <a:t>medications.)</a:t>
            </a:r>
            <a:endParaRPr lang="en-US" dirty="0"/>
          </a:p>
          <a:p>
            <a:pPr marL="628650" lvl="1" indent="-171450">
              <a:buFont typeface="Courier New" panose="02070309020205020404" pitchFamily="49" charset="0"/>
              <a:buChar char="o"/>
            </a:pPr>
            <a:r>
              <a:rPr lang="en-US" dirty="0" smtClean="0"/>
              <a:t>Talk </a:t>
            </a:r>
            <a:r>
              <a:rPr lang="en-US" dirty="0"/>
              <a:t>to your doctor or your </a:t>
            </a:r>
            <a:r>
              <a:rPr lang="en-US"/>
              <a:t>pharmacist </a:t>
            </a:r>
            <a:r>
              <a:rPr lang="en-US" smtClean="0"/>
              <a:t>if </a:t>
            </a:r>
            <a:r>
              <a:rPr lang="en-US" dirty="0"/>
              <a:t>you can’t afford the </a:t>
            </a:r>
            <a:r>
              <a:rPr lang="en-US" dirty="0" smtClean="0"/>
              <a:t>medication.</a:t>
            </a:r>
            <a:endParaRPr lang="en-US" dirty="0"/>
          </a:p>
          <a:p>
            <a:r>
              <a:rPr lang="en-US" dirty="0"/>
              <a:t> </a:t>
            </a:r>
          </a:p>
          <a:p>
            <a:endParaRPr lang="en-US" dirty="0"/>
          </a:p>
        </p:txBody>
      </p:sp>
      <p:sp>
        <p:nvSpPr>
          <p:cNvPr id="4" name="Slide Number Placeholder 3"/>
          <p:cNvSpPr>
            <a:spLocks noGrp="1"/>
          </p:cNvSpPr>
          <p:nvPr>
            <p:ph type="sldNum" sz="quarter" idx="10"/>
          </p:nvPr>
        </p:nvSpPr>
        <p:spPr/>
        <p:txBody>
          <a:bodyPr/>
          <a:lstStyle/>
          <a:p>
            <a:fld id="{2CC80DDE-2D3C-43A3-BA57-BFAB784F20BD}" type="slidenum">
              <a:rPr lang="en-US" smtClean="0"/>
              <a:t>12</a:t>
            </a:fld>
            <a:endParaRPr lang="en-US"/>
          </a:p>
        </p:txBody>
      </p:sp>
    </p:spTree>
    <p:extLst>
      <p:ext uri="{BB962C8B-B14F-4D97-AF65-F5344CB8AC3E}">
        <p14:creationId xmlns:p14="http://schemas.microsoft.com/office/powerpoint/2010/main" val="14386091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4. Avoid Sharing</a:t>
            </a:r>
          </a:p>
          <a:p>
            <a:endParaRPr lang="en-US" dirty="0"/>
          </a:p>
          <a:p>
            <a:pPr marL="171450" lvl="0" indent="-171450">
              <a:buFont typeface="Arial" panose="020B0604020202020204" pitchFamily="34" charset="0"/>
              <a:buChar char="•"/>
            </a:pPr>
            <a:r>
              <a:rPr lang="en-US" dirty="0" smtClean="0"/>
              <a:t>Sharing </a:t>
            </a:r>
            <a:r>
              <a:rPr lang="en-US" dirty="0"/>
              <a:t>any type of prescription medication with another person is a class E-federal </a:t>
            </a:r>
            <a:r>
              <a:rPr lang="en-US" dirty="0" smtClean="0"/>
              <a:t>offense -- punishable </a:t>
            </a:r>
            <a:r>
              <a:rPr lang="en-US" dirty="0"/>
              <a:t>by prison time and substantial fines. It’s a big deal, yet many of us are not aware of that fact when offering one of our meds to a friend or family member.  </a:t>
            </a:r>
            <a:endParaRPr lang="en-US" sz="1600" dirty="0"/>
          </a:p>
          <a:p>
            <a:r>
              <a:rPr lang="en-US" dirty="0"/>
              <a:t> </a:t>
            </a:r>
            <a:endParaRPr lang="en-US" sz="1600" dirty="0"/>
          </a:p>
          <a:p>
            <a:pPr marL="171450" indent="-171450">
              <a:buFont typeface="Arial" panose="020B0604020202020204" pitchFamily="34" charset="0"/>
              <a:buChar char="•"/>
            </a:pPr>
            <a:r>
              <a:rPr lang="en-US" dirty="0"/>
              <a:t> </a:t>
            </a:r>
            <a:r>
              <a:rPr lang="en-US" dirty="0" smtClean="0"/>
              <a:t>In </a:t>
            </a:r>
            <a:r>
              <a:rPr lang="en-US" dirty="0"/>
              <a:t>addition to the </a:t>
            </a:r>
            <a:r>
              <a:rPr lang="en-US" i="1" dirty="0"/>
              <a:t>legal</a:t>
            </a:r>
            <a:r>
              <a:rPr lang="en-US" dirty="0"/>
              <a:t> consequences of sharing our medications, there are significant health and safety risks as </a:t>
            </a:r>
            <a:r>
              <a:rPr lang="en-US" dirty="0" smtClean="0"/>
              <a:t>well:  </a:t>
            </a:r>
            <a:endParaRPr lang="en-US" sz="1600" dirty="0"/>
          </a:p>
          <a:p>
            <a:pPr marL="628650" lvl="1" indent="-171450">
              <a:buFont typeface="Courier New" panose="02070309020205020404" pitchFamily="49" charset="0"/>
              <a:buChar char="o"/>
            </a:pPr>
            <a:r>
              <a:rPr lang="en-US" dirty="0" smtClean="0"/>
              <a:t>The user does not have any of the labeling or accompanying information about the medication to learn risks and precautions about taking the meds.</a:t>
            </a:r>
          </a:p>
          <a:p>
            <a:pPr marL="628650" lvl="1" indent="-171450">
              <a:buFont typeface="Courier New" panose="02070309020205020404" pitchFamily="49" charset="0"/>
              <a:buChar char="o"/>
            </a:pPr>
            <a:r>
              <a:rPr lang="en-US" dirty="0" smtClean="0"/>
              <a:t>The user could be allergic to the medication, or could be taking something else that could cause a negative reaction.</a:t>
            </a:r>
          </a:p>
          <a:p>
            <a:pPr marL="628650" lvl="1" indent="-171450">
              <a:buFont typeface="Courier New" panose="02070309020205020404" pitchFamily="49" charset="0"/>
              <a:buChar char="o"/>
            </a:pPr>
            <a:r>
              <a:rPr lang="en-US" dirty="0" smtClean="0"/>
              <a:t>The user might have a medical condition that would be masked or worsened by the use of a shared drug.  </a:t>
            </a:r>
          </a:p>
          <a:p>
            <a:pPr marL="628650" lvl="1" indent="-171450">
              <a:buFont typeface="Courier New" panose="02070309020205020404" pitchFamily="49" charset="0"/>
              <a:buChar char="o"/>
            </a:pPr>
            <a:r>
              <a:rPr lang="en-US" dirty="0" smtClean="0"/>
              <a:t>Dosing is an issue, as a doctor considers gender, age, weight, symptoms, and other patient information when deciding how much the patient should take.</a:t>
            </a:r>
            <a:endParaRPr lang="en-US" sz="1600" dirty="0" smtClean="0"/>
          </a:p>
          <a:p>
            <a:pPr marL="628650" lvl="1" indent="-171450">
              <a:buFont typeface="Courier New" panose="02070309020205020404" pitchFamily="49" charset="0"/>
              <a:buChar char="o"/>
            </a:pPr>
            <a:endParaRPr lang="en-US" sz="1600" dirty="0" smtClean="0"/>
          </a:p>
          <a:p>
            <a:endParaRPr lang="en-US" sz="1600" dirty="0">
              <a:solidFill>
                <a:srgbClr val="FF0000"/>
              </a:solidFill>
            </a:endParaRPr>
          </a:p>
          <a:p>
            <a:r>
              <a:rPr lang="en-US" dirty="0"/>
              <a:t> </a:t>
            </a:r>
            <a:endParaRPr lang="en-US" sz="1600" dirty="0"/>
          </a:p>
          <a:p>
            <a:endParaRPr lang="en-US" dirty="0"/>
          </a:p>
        </p:txBody>
      </p:sp>
      <p:sp>
        <p:nvSpPr>
          <p:cNvPr id="4" name="Slide Number Placeholder 3"/>
          <p:cNvSpPr>
            <a:spLocks noGrp="1"/>
          </p:cNvSpPr>
          <p:nvPr>
            <p:ph type="sldNum" sz="quarter" idx="10"/>
          </p:nvPr>
        </p:nvSpPr>
        <p:spPr/>
        <p:txBody>
          <a:bodyPr/>
          <a:lstStyle/>
          <a:p>
            <a:fld id="{2CC80DDE-2D3C-43A3-BA57-BFAB784F20BD}" type="slidenum">
              <a:rPr lang="en-US" smtClean="0"/>
              <a:t>13</a:t>
            </a:fld>
            <a:endParaRPr lang="en-US"/>
          </a:p>
        </p:txBody>
      </p:sp>
    </p:spTree>
    <p:extLst>
      <p:ext uri="{BB962C8B-B14F-4D97-AF65-F5344CB8AC3E}">
        <p14:creationId xmlns:p14="http://schemas.microsoft.com/office/powerpoint/2010/main" val="12646201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smtClean="0"/>
              <a:t>Sharing By Accident:</a:t>
            </a:r>
          </a:p>
          <a:p>
            <a:pPr marL="628650" lvl="1" indent="-171450">
              <a:buFont typeface="Courier New" panose="02070309020205020404" pitchFamily="49" charset="0"/>
              <a:buChar char="o"/>
            </a:pPr>
            <a:r>
              <a:rPr lang="en-US" dirty="0" smtClean="0"/>
              <a:t>Over </a:t>
            </a:r>
            <a:r>
              <a:rPr lang="en-US" dirty="0"/>
              <a:t>50% of people who abuse drugs get them from a friend or family member for free.  </a:t>
            </a:r>
          </a:p>
          <a:p>
            <a:pPr marL="628650" lvl="1" indent="-171450">
              <a:buFont typeface="Courier New" panose="02070309020205020404" pitchFamily="49" charset="0"/>
              <a:buChar char="o"/>
            </a:pPr>
            <a:r>
              <a:rPr lang="en-US" dirty="0" smtClean="0"/>
              <a:t>One </a:t>
            </a:r>
            <a:r>
              <a:rPr lang="en-US" dirty="0"/>
              <a:t>way </a:t>
            </a:r>
            <a:r>
              <a:rPr lang="en-US" dirty="0" smtClean="0"/>
              <a:t>to </a:t>
            </a:r>
            <a:r>
              <a:rPr lang="en-US" dirty="0"/>
              <a:t>avoid </a:t>
            </a:r>
            <a:r>
              <a:rPr lang="en-US" dirty="0" smtClean="0"/>
              <a:t>medication getting into someone else’s hands is </a:t>
            </a:r>
            <a:r>
              <a:rPr lang="en-US" dirty="0"/>
              <a:t>to store </a:t>
            </a:r>
            <a:r>
              <a:rPr lang="en-US" dirty="0" smtClean="0"/>
              <a:t>our meds </a:t>
            </a:r>
            <a:r>
              <a:rPr lang="en-US" dirty="0"/>
              <a:t>carefully and </a:t>
            </a:r>
            <a:r>
              <a:rPr lang="en-US" dirty="0" smtClean="0"/>
              <a:t>appropriately: </a:t>
            </a:r>
            <a:r>
              <a:rPr lang="en-US" dirty="0"/>
              <a:t> </a:t>
            </a:r>
          </a:p>
          <a:p>
            <a:pPr marL="1085850" lvl="2" indent="-171450">
              <a:buFont typeface="Wingdings" panose="05000000000000000000" pitchFamily="2" charset="2"/>
              <a:buChar char="§"/>
            </a:pPr>
            <a:r>
              <a:rPr lang="en-US" dirty="0" smtClean="0"/>
              <a:t>Keep </a:t>
            </a:r>
            <a:r>
              <a:rPr lang="en-US" dirty="0"/>
              <a:t>them in a secure location, preferably in a lock box.</a:t>
            </a:r>
          </a:p>
          <a:p>
            <a:pPr marL="1085850" lvl="2" indent="-171450">
              <a:buFont typeface="Wingdings" panose="05000000000000000000" pitchFamily="2" charset="2"/>
              <a:buChar char="§"/>
            </a:pPr>
            <a:endParaRPr lang="en-US" dirty="0"/>
          </a:p>
          <a:p>
            <a:pPr marL="1085850" lvl="2" indent="-171450">
              <a:buFont typeface="Wingdings" panose="05000000000000000000" pitchFamily="2" charset="2"/>
              <a:buChar char="§"/>
            </a:pPr>
            <a:r>
              <a:rPr lang="en-US" dirty="0"/>
              <a:t>Consider a place other than the bathroom. Not only is it an obvious place for abusers to look, medications can be damaged by humidity and changing temperatures in the bathroom.</a:t>
            </a:r>
          </a:p>
          <a:p>
            <a:pPr marL="1085850" lvl="2" indent="-171450">
              <a:buFont typeface="Wingdings" panose="05000000000000000000" pitchFamily="2" charset="2"/>
              <a:buChar char="§"/>
            </a:pPr>
            <a:endParaRPr lang="en-US" dirty="0"/>
          </a:p>
          <a:p>
            <a:pPr marL="1085850" lvl="2" indent="-171450">
              <a:buFont typeface="Wingdings" panose="05000000000000000000" pitchFamily="2" charset="2"/>
              <a:buChar char="§"/>
            </a:pPr>
            <a:r>
              <a:rPr lang="en-US" dirty="0"/>
              <a:t>Keep them out of sight and out of reach from children</a:t>
            </a:r>
            <a:r>
              <a:rPr lang="en-US" dirty="0" smtClean="0"/>
              <a:t>.</a:t>
            </a:r>
          </a:p>
          <a:p>
            <a:pPr marL="1085850" lvl="2" indent="-171450">
              <a:buFont typeface="Wingdings" panose="05000000000000000000" pitchFamily="2" charset="2"/>
              <a:buChar char="§"/>
            </a:pPr>
            <a:endParaRPr lang="en-US" dirty="0"/>
          </a:p>
          <a:p>
            <a:pPr marL="1085850" lvl="2" indent="-171450">
              <a:buFont typeface="Wingdings" panose="05000000000000000000" pitchFamily="2" charset="2"/>
              <a:buChar char="§"/>
            </a:pPr>
            <a:r>
              <a:rPr lang="en-US" dirty="0"/>
              <a:t>Store them in their original containers.</a:t>
            </a:r>
          </a:p>
          <a:p>
            <a:pPr lvl="2"/>
            <a:r>
              <a:rPr lang="en-US" dirty="0"/>
              <a:t> </a:t>
            </a:r>
          </a:p>
          <a:p>
            <a:pPr marL="1085850" lvl="2" indent="-171450">
              <a:buFont typeface="Wingdings" panose="05000000000000000000" pitchFamily="2" charset="2"/>
              <a:buChar char="§"/>
            </a:pPr>
            <a:r>
              <a:rPr lang="en-US" dirty="0"/>
              <a:t>Keep a close inventory of your medications – especially painkillers and other drugs that are commonly abused.</a:t>
            </a:r>
          </a:p>
          <a:p>
            <a:pPr marL="1085850" lvl="2" indent="-171450">
              <a:buFont typeface="Wingdings" panose="05000000000000000000" pitchFamily="2" charset="2"/>
              <a:buChar char="§"/>
            </a:pPr>
            <a:endParaRPr lang="en-US" dirty="0"/>
          </a:p>
          <a:p>
            <a:r>
              <a:rPr lang="en-US" b="1" dirty="0"/>
              <a:t> </a:t>
            </a:r>
            <a:endParaRPr lang="en-US" dirty="0"/>
          </a:p>
          <a:p>
            <a:endParaRPr lang="en-US" dirty="0"/>
          </a:p>
        </p:txBody>
      </p:sp>
      <p:sp>
        <p:nvSpPr>
          <p:cNvPr id="4" name="Slide Number Placeholder 3"/>
          <p:cNvSpPr>
            <a:spLocks noGrp="1"/>
          </p:cNvSpPr>
          <p:nvPr>
            <p:ph type="sldNum" sz="quarter" idx="10"/>
          </p:nvPr>
        </p:nvSpPr>
        <p:spPr/>
        <p:txBody>
          <a:bodyPr/>
          <a:lstStyle/>
          <a:p>
            <a:fld id="{2CC80DDE-2D3C-43A3-BA57-BFAB784F20BD}" type="slidenum">
              <a:rPr lang="en-US" smtClean="0"/>
              <a:t>14</a:t>
            </a:fld>
            <a:endParaRPr lang="en-US"/>
          </a:p>
        </p:txBody>
      </p:sp>
    </p:spTree>
    <p:extLst>
      <p:ext uri="{BB962C8B-B14F-4D97-AF65-F5344CB8AC3E}">
        <p14:creationId xmlns:p14="http://schemas.microsoft.com/office/powerpoint/2010/main" val="19191704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10416"/>
            <a:ext cx="5810534" cy="3600450"/>
          </a:xfrm>
        </p:spPr>
        <p:txBody>
          <a:bodyPr/>
          <a:lstStyle/>
          <a:p>
            <a:r>
              <a:rPr lang="en-US" b="1" dirty="0"/>
              <a:t> </a:t>
            </a:r>
            <a:r>
              <a:rPr lang="en-US" b="1" u="sng" dirty="0" smtClean="0"/>
              <a:t>5. Dispose of Medications Appropriately</a:t>
            </a:r>
          </a:p>
          <a:p>
            <a:pPr marL="171450" lvl="0" indent="-171450">
              <a:buFont typeface="Arial" panose="020B0604020202020204" pitchFamily="34" charset="0"/>
              <a:buChar char="•"/>
            </a:pPr>
            <a:r>
              <a:rPr lang="en-US" dirty="0" smtClean="0"/>
              <a:t>When </a:t>
            </a:r>
            <a:r>
              <a:rPr lang="en-US" dirty="0"/>
              <a:t>you </a:t>
            </a:r>
            <a:r>
              <a:rPr lang="en-US" i="1" dirty="0"/>
              <a:t>are</a:t>
            </a:r>
            <a:r>
              <a:rPr lang="en-US" dirty="0"/>
              <a:t> ready to </a:t>
            </a:r>
            <a:r>
              <a:rPr lang="en-US" dirty="0" smtClean="0"/>
              <a:t>pitch, the </a:t>
            </a:r>
            <a:r>
              <a:rPr lang="en-US" dirty="0"/>
              <a:t>FDA has published disposal guidelines to prevent the harm </a:t>
            </a:r>
            <a:r>
              <a:rPr lang="en-US" dirty="0" smtClean="0"/>
              <a:t>associated with using </a:t>
            </a:r>
            <a:r>
              <a:rPr lang="en-US" dirty="0"/>
              <a:t>an outdated or unneeded </a:t>
            </a:r>
            <a:r>
              <a:rPr lang="en-US" dirty="0" smtClean="0"/>
              <a:t>medication, </a:t>
            </a:r>
            <a:r>
              <a:rPr lang="en-US" dirty="0"/>
              <a:t>or from someone else abusing the medication. These guidelines were also developed to </a:t>
            </a:r>
            <a:r>
              <a:rPr lang="en-US" dirty="0" smtClean="0"/>
              <a:t>minimize </a:t>
            </a:r>
            <a:r>
              <a:rPr lang="en-US" dirty="0"/>
              <a:t>the environmental risks of introducing the medications into our waste water system by </a:t>
            </a:r>
            <a:r>
              <a:rPr lang="en-US" dirty="0" smtClean="0"/>
              <a:t>flushing: </a:t>
            </a:r>
            <a:endParaRPr lang="en-US" dirty="0"/>
          </a:p>
          <a:p>
            <a:r>
              <a:rPr lang="en-US" dirty="0"/>
              <a:t> </a:t>
            </a:r>
            <a:endParaRPr lang="en-US" sz="800" dirty="0"/>
          </a:p>
          <a:p>
            <a:pPr marL="628650" lvl="1" indent="-171450">
              <a:buFont typeface="Courier New" panose="02070309020205020404" pitchFamily="49" charset="0"/>
              <a:buChar char="o"/>
            </a:pPr>
            <a:r>
              <a:rPr lang="en-US" dirty="0" smtClean="0"/>
              <a:t>Return </a:t>
            </a:r>
            <a:r>
              <a:rPr lang="en-US" dirty="0"/>
              <a:t>unused, unneeded or expired prescription drugs to </a:t>
            </a:r>
            <a:r>
              <a:rPr lang="en-US" dirty="0" smtClean="0"/>
              <a:t>the pharmacy or a designated take-back location. </a:t>
            </a:r>
          </a:p>
          <a:p>
            <a:pPr marL="628650" lvl="1" indent="-171450">
              <a:buFont typeface="Courier New" panose="02070309020205020404" pitchFamily="49" charset="0"/>
              <a:buChar char="o"/>
            </a:pPr>
            <a:endParaRPr lang="en-US" dirty="0"/>
          </a:p>
          <a:p>
            <a:pPr marL="628650" lvl="1" indent="-171450">
              <a:buFont typeface="Courier New" panose="02070309020205020404" pitchFamily="49" charset="0"/>
              <a:buChar char="o"/>
            </a:pPr>
            <a:r>
              <a:rPr lang="en-US" dirty="0"/>
              <a:t>Mix medicines with an unpalatable substance such as kitty litter or used coffee </a:t>
            </a:r>
            <a:r>
              <a:rPr lang="en-US" dirty="0" smtClean="0"/>
              <a:t>grounds.</a:t>
            </a:r>
            <a:endParaRPr lang="en-US" dirty="0"/>
          </a:p>
          <a:p>
            <a:pPr lvl="1"/>
            <a:r>
              <a:rPr lang="en-US" dirty="0"/>
              <a:t> </a:t>
            </a:r>
          </a:p>
          <a:p>
            <a:pPr marL="628650" lvl="1" indent="-171450">
              <a:buFont typeface="Courier New" panose="02070309020205020404" pitchFamily="49" charset="0"/>
              <a:buChar char="o"/>
            </a:pPr>
            <a:r>
              <a:rPr lang="en-US" dirty="0"/>
              <a:t>Place the mixture in a container such as a sealed plastic </a:t>
            </a:r>
            <a:r>
              <a:rPr lang="en-US" dirty="0" smtClean="0"/>
              <a:t>bag</a:t>
            </a:r>
            <a:r>
              <a:rPr lang="en-US" dirty="0"/>
              <a:t>.</a:t>
            </a:r>
          </a:p>
          <a:p>
            <a:pPr lvl="1"/>
            <a:r>
              <a:rPr lang="en-US" dirty="0"/>
              <a:t> </a:t>
            </a:r>
          </a:p>
          <a:p>
            <a:pPr marL="628650" lvl="1" indent="-171450">
              <a:buFont typeface="Courier New" panose="02070309020205020404" pitchFamily="49" charset="0"/>
              <a:buChar char="o"/>
            </a:pPr>
            <a:r>
              <a:rPr lang="en-US" dirty="0"/>
              <a:t>Throw the container in your household trash. </a:t>
            </a:r>
            <a:endParaRPr lang="en-US" dirty="0" smtClean="0"/>
          </a:p>
          <a:p>
            <a:pPr marL="628650" lvl="1" indent="-171450">
              <a:buFont typeface="Courier New" panose="02070309020205020404" pitchFamily="49" charset="0"/>
              <a:buChar char="o"/>
            </a:pPr>
            <a:endParaRPr lang="en-US" dirty="0" smtClean="0"/>
          </a:p>
          <a:p>
            <a:pPr marL="628650" lvl="1" indent="-171450">
              <a:buFont typeface="Courier New" panose="02070309020205020404" pitchFamily="49" charset="0"/>
              <a:buChar char="o"/>
            </a:pPr>
            <a:r>
              <a:rPr lang="en-US" dirty="0" smtClean="0"/>
              <a:t>To dispose of your empty prescription bottles or containers, scratch out all information on the empty prescription bottle or container and throw it in your household trash, too.</a:t>
            </a:r>
          </a:p>
          <a:p>
            <a:r>
              <a:rPr lang="en-US" b="1" dirty="0"/>
              <a:t> </a:t>
            </a:r>
            <a:endParaRPr lang="en-US" dirty="0"/>
          </a:p>
          <a:p>
            <a:pPr marL="171450" lvl="0" indent="-171450">
              <a:buFont typeface="Arial" panose="020B0604020202020204" pitchFamily="34" charset="0"/>
              <a:buChar char="•"/>
            </a:pPr>
            <a:r>
              <a:rPr lang="en-US" dirty="0"/>
              <a:t>You should only </a:t>
            </a:r>
            <a:r>
              <a:rPr lang="en-US"/>
              <a:t>flush </a:t>
            </a:r>
            <a:r>
              <a:rPr lang="en-US" smtClean="0"/>
              <a:t>medications </a:t>
            </a:r>
            <a:r>
              <a:rPr lang="en-US" dirty="0" smtClean="0"/>
              <a:t>down </a:t>
            </a:r>
            <a:r>
              <a:rPr lang="en-US" dirty="0"/>
              <a:t>the toilet if the patient information specifically says it is safe.  </a:t>
            </a:r>
          </a:p>
          <a:p>
            <a:r>
              <a:rPr lang="en-US" dirty="0"/>
              <a:t> </a:t>
            </a:r>
          </a:p>
          <a:p>
            <a:r>
              <a:rPr lang="en-US" dirty="0"/>
              <a:t> </a:t>
            </a:r>
          </a:p>
          <a:p>
            <a:r>
              <a:rPr lang="en-US" dirty="0"/>
              <a:t> </a:t>
            </a:r>
          </a:p>
          <a:p>
            <a:pPr lvl="0"/>
            <a:endParaRPr lang="en-US" dirty="0"/>
          </a:p>
          <a:p>
            <a:r>
              <a:rPr lang="en-US" dirty="0"/>
              <a:t> </a:t>
            </a:r>
          </a:p>
          <a:p>
            <a:endParaRPr lang="en-US" dirty="0"/>
          </a:p>
        </p:txBody>
      </p:sp>
      <p:sp>
        <p:nvSpPr>
          <p:cNvPr id="4" name="Slide Number Placeholder 3"/>
          <p:cNvSpPr>
            <a:spLocks noGrp="1"/>
          </p:cNvSpPr>
          <p:nvPr>
            <p:ph type="sldNum" sz="quarter" idx="10"/>
          </p:nvPr>
        </p:nvSpPr>
        <p:spPr/>
        <p:txBody>
          <a:bodyPr/>
          <a:lstStyle/>
          <a:p>
            <a:fld id="{2CC80DDE-2D3C-43A3-BA57-BFAB784F20BD}" type="slidenum">
              <a:rPr lang="en-US" smtClean="0"/>
              <a:t>15</a:t>
            </a:fld>
            <a:endParaRPr lang="en-US"/>
          </a:p>
        </p:txBody>
      </p:sp>
    </p:spTree>
    <p:extLst>
      <p:ext uri="{BB962C8B-B14F-4D97-AF65-F5344CB8AC3E}">
        <p14:creationId xmlns:p14="http://schemas.microsoft.com/office/powerpoint/2010/main" val="13113063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63639" y="4400550"/>
            <a:ext cx="6040192" cy="3600450"/>
          </a:xfrm>
        </p:spPr>
        <p:txBody>
          <a:bodyPr/>
          <a:lstStyle/>
          <a:p>
            <a:pPr marL="171450" lvl="0" indent="-171450">
              <a:buFont typeface="Arial" panose="020B0604020202020204" pitchFamily="34" charset="0"/>
              <a:buChar char="•"/>
            </a:pPr>
            <a:r>
              <a:rPr lang="en-US" dirty="0" smtClean="0"/>
              <a:t>If you know someone who might have a problem, it’s tough. But help is out there for the abuser or addict and for those of you who care about one. </a:t>
            </a:r>
          </a:p>
          <a:p>
            <a:pPr marL="171450" indent="-171450">
              <a:buFont typeface="Arial" panose="020B0604020202020204" pitchFamily="34" charset="0"/>
              <a:buChar char="•"/>
            </a:pPr>
            <a:endParaRPr lang="en-US" dirty="0" smtClean="0"/>
          </a:p>
          <a:p>
            <a:pPr marL="171450" lvl="0" indent="-171450">
              <a:buFont typeface="Arial" panose="020B0604020202020204" pitchFamily="34" charset="0"/>
              <a:buChar char="•"/>
            </a:pPr>
            <a:r>
              <a:rPr lang="en-US" dirty="0" smtClean="0"/>
              <a:t>In an ideal world, a person who has a problem with drugs would simply acknowledge and take care of it, without it ever impacting their family or job. But because of the nature of abuse and addiction, and the stigma and denial attached to the issue, that rarely happens.</a:t>
            </a:r>
          </a:p>
          <a:p>
            <a:pPr marL="171450" indent="-171450">
              <a:buFont typeface="Arial" panose="020B0604020202020204" pitchFamily="34" charset="0"/>
              <a:buChar char="•"/>
            </a:pPr>
            <a:endParaRPr lang="en-US" dirty="0" smtClean="0"/>
          </a:p>
          <a:p>
            <a:pPr marL="171450" lvl="0" indent="-171450">
              <a:buFont typeface="Arial" panose="020B0604020202020204" pitchFamily="34" charset="0"/>
              <a:buChar char="•"/>
            </a:pPr>
            <a:r>
              <a:rPr lang="en-US" dirty="0" smtClean="0"/>
              <a:t>So step #1 if you think you have or could be developing a problem, or care about someone who is struggling, is to contact a professional who can help. It’s too hard to “go it alone.”</a:t>
            </a:r>
          </a:p>
          <a:p>
            <a:pPr marL="171450" indent="-171450">
              <a:buFont typeface="Arial" panose="020B0604020202020204" pitchFamily="34" charset="0"/>
              <a:buChar char="•"/>
            </a:pPr>
            <a:endParaRPr lang="en-US" dirty="0" smtClean="0"/>
          </a:p>
          <a:p>
            <a:pPr marL="171450" lvl="0" indent="-171450">
              <a:buFont typeface="Arial" panose="020B0604020202020204" pitchFamily="34" charset="0"/>
              <a:buChar char="•"/>
            </a:pPr>
            <a:r>
              <a:rPr lang="en-US" dirty="0" smtClean="0"/>
              <a:t>Check out what resources might be available through your employer or in your community. </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And </a:t>
            </a:r>
            <a:r>
              <a:rPr lang="en-US" dirty="0"/>
              <a:t>f</a:t>
            </a:r>
            <a:r>
              <a:rPr lang="en-US" dirty="0" smtClean="0"/>
              <a:t>or more information about helping resources, visit </a:t>
            </a:r>
            <a:r>
              <a:rPr lang="en-US" dirty="0" smtClean="0">
                <a:hlinkClick r:id="rId3"/>
              </a:rPr>
              <a:t>www.GenerationRxWorkplace.com</a:t>
            </a:r>
            <a:r>
              <a:rPr lang="en-US" dirty="0" smtClean="0"/>
              <a:t>.</a:t>
            </a:r>
          </a:p>
          <a:p>
            <a:pPr marL="171450" indent="-171450">
              <a:buFont typeface="Arial" panose="020B0604020202020204" pitchFamily="34" charset="0"/>
              <a:buChar char="•"/>
            </a:pPr>
            <a:endParaRPr lang="en-US" dirty="0" smtClean="0"/>
          </a:p>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CC80DDE-2D3C-43A3-BA57-BFAB784F20BD}" type="slidenum">
              <a:rPr lang="en-US" smtClean="0"/>
              <a:t>16</a:t>
            </a:fld>
            <a:endParaRPr lang="en-US"/>
          </a:p>
        </p:txBody>
      </p:sp>
    </p:spTree>
    <p:extLst>
      <p:ext uri="{BB962C8B-B14F-4D97-AF65-F5344CB8AC3E}">
        <p14:creationId xmlns:p14="http://schemas.microsoft.com/office/powerpoint/2010/main" val="1388415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smtClean="0"/>
              <a:t>Remember … the abuse of prescription medications is 100% preventable if we learn to be safe and critical consumers of these powerful substances. </a:t>
            </a:r>
          </a:p>
          <a:p>
            <a:r>
              <a:rPr lang="en-US" dirty="0" smtClean="0"/>
              <a:t> </a:t>
            </a:r>
          </a:p>
          <a:p>
            <a:endParaRPr lang="en-US" dirty="0"/>
          </a:p>
        </p:txBody>
      </p:sp>
      <p:sp>
        <p:nvSpPr>
          <p:cNvPr id="4" name="Slide Number Placeholder 3"/>
          <p:cNvSpPr>
            <a:spLocks noGrp="1"/>
          </p:cNvSpPr>
          <p:nvPr>
            <p:ph type="sldNum" sz="quarter" idx="10"/>
          </p:nvPr>
        </p:nvSpPr>
        <p:spPr/>
        <p:txBody>
          <a:bodyPr/>
          <a:lstStyle/>
          <a:p>
            <a:fld id="{2CC80DDE-2D3C-43A3-BA57-BFAB784F20BD}" type="slidenum">
              <a:rPr lang="en-US" smtClean="0"/>
              <a:t>17</a:t>
            </a:fld>
            <a:endParaRPr lang="en-US"/>
          </a:p>
        </p:txBody>
      </p:sp>
    </p:spTree>
    <p:extLst>
      <p:ext uri="{BB962C8B-B14F-4D97-AF65-F5344CB8AC3E}">
        <p14:creationId xmlns:p14="http://schemas.microsoft.com/office/powerpoint/2010/main" val="926915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90918"/>
            <a:ext cx="5486400" cy="2214682"/>
          </a:xfrm>
        </p:spPr>
        <p:txBody>
          <a:bodyPr/>
          <a:lstStyle/>
          <a:p>
            <a:pPr marL="171450" lvl="0" indent="-171450">
              <a:buFont typeface="Arial" panose="020B0604020202020204" pitchFamily="34" charset="0"/>
              <a:buChar char="•"/>
            </a:pPr>
            <a:r>
              <a:rPr lang="en-US" dirty="0" smtClean="0"/>
              <a:t>We </a:t>
            </a:r>
            <a:r>
              <a:rPr lang="en-US" dirty="0"/>
              <a:t>as a nation take a lot of prescription meds.</a:t>
            </a:r>
          </a:p>
          <a:p>
            <a:pPr marL="171450" indent="-171450">
              <a:buFont typeface="Arial" panose="020B0604020202020204" pitchFamily="34" charset="0"/>
              <a:buChar char="•"/>
            </a:pPr>
            <a:endParaRPr lang="en-US" dirty="0"/>
          </a:p>
          <a:p>
            <a:pPr marL="171450" lvl="0" indent="-171450">
              <a:buFont typeface="Arial" panose="020B0604020202020204" pitchFamily="34" charset="0"/>
              <a:buChar char="•"/>
            </a:pPr>
            <a:r>
              <a:rPr lang="en-US" dirty="0"/>
              <a:t>Almost </a:t>
            </a:r>
            <a:r>
              <a:rPr lang="en-US" dirty="0" smtClean="0"/>
              <a:t>70% of </a:t>
            </a:r>
            <a:r>
              <a:rPr lang="en-US" dirty="0"/>
              <a:t>Americans take at least one prescription medication and more than half take at least two. </a:t>
            </a:r>
          </a:p>
          <a:p>
            <a:r>
              <a:rPr lang="en-US" dirty="0"/>
              <a:t> </a:t>
            </a:r>
          </a:p>
          <a:p>
            <a:pPr marL="171450" lvl="0" indent="-171450">
              <a:buFont typeface="Arial" panose="020B0604020202020204" pitchFamily="34" charset="0"/>
              <a:buChar char="•"/>
            </a:pPr>
            <a:r>
              <a:rPr lang="en-US" dirty="0" smtClean="0"/>
              <a:t>20% of </a:t>
            </a:r>
            <a:r>
              <a:rPr lang="en-US" dirty="0"/>
              <a:t>us … take 5 or more.</a:t>
            </a:r>
          </a:p>
          <a:p>
            <a:r>
              <a:rPr lang="en-US" dirty="0"/>
              <a:t> </a:t>
            </a:r>
          </a:p>
          <a:p>
            <a:pPr marL="171450" lvl="0" indent="-171450">
              <a:buFont typeface="Arial" panose="020B0604020202020204" pitchFamily="34" charset="0"/>
              <a:buChar char="•"/>
            </a:pPr>
            <a:r>
              <a:rPr lang="en-US" dirty="0"/>
              <a:t>And the most commonly prescribed drugs are antibiotics, antidepressants, and painkillers, like Vicodin and OxyContin.</a:t>
            </a:r>
          </a:p>
          <a:p>
            <a:r>
              <a:rPr lang="en-US" dirty="0"/>
              <a:t> </a:t>
            </a:r>
          </a:p>
          <a:p>
            <a:r>
              <a:rPr lang="en-US" dirty="0"/>
              <a:t> </a:t>
            </a:r>
          </a:p>
          <a:p>
            <a:pPr marL="171450" lvl="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CC80DDE-2D3C-43A3-BA57-BFAB784F20BD}" type="slidenum">
              <a:rPr lang="en-US" smtClean="0"/>
              <a:t>2</a:t>
            </a:fld>
            <a:endParaRPr lang="en-US"/>
          </a:p>
        </p:txBody>
      </p:sp>
    </p:spTree>
    <p:extLst>
      <p:ext uri="{BB962C8B-B14F-4D97-AF65-F5344CB8AC3E}">
        <p14:creationId xmlns:p14="http://schemas.microsoft.com/office/powerpoint/2010/main" val="1001531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smtClean="0"/>
              <a:t>Many of us are healthy and responsible consumers of prescription medications and enjoy a better quality of life due to the positive effect those meds have on our overall health.</a:t>
            </a:r>
          </a:p>
          <a:p>
            <a:pPr marL="171450" indent="-171450">
              <a:buFont typeface="Arial" panose="020B0604020202020204" pitchFamily="34" charset="0"/>
              <a:buChar char="•"/>
            </a:pPr>
            <a:endParaRPr lang="en-US" dirty="0" smtClean="0"/>
          </a:p>
          <a:p>
            <a:pPr marL="171450" lvl="0" indent="-171450">
              <a:buFont typeface="Arial" panose="020B0604020202020204" pitchFamily="34" charset="0"/>
              <a:buChar char="•"/>
            </a:pPr>
            <a:r>
              <a:rPr lang="en-US" dirty="0" smtClean="0"/>
              <a:t>However, according to several national surveys, prescription medications are being abused at a rate second only to marijuana. </a:t>
            </a:r>
          </a:p>
          <a:p>
            <a:r>
              <a:rPr lang="en-US" dirty="0" smtClean="0"/>
              <a:t> </a:t>
            </a:r>
            <a:endParaRPr lang="en-US" b="1" dirty="0" smtClean="0"/>
          </a:p>
          <a:p>
            <a:pPr marL="171450" lvl="0" indent="-171450">
              <a:buFont typeface="Arial" panose="020B0604020202020204" pitchFamily="34" charset="0"/>
              <a:buChar char="•"/>
            </a:pPr>
            <a:r>
              <a:rPr lang="en-US" dirty="0" smtClean="0"/>
              <a:t>In fact, we are abusing prescription drugs at a rate higher than all other drugs of abuse COMBINED … including cocaine, heroin, and methamphetamine.</a:t>
            </a:r>
          </a:p>
          <a:p>
            <a:r>
              <a:rPr lang="en-US" dirty="0" smtClean="0"/>
              <a:t> </a:t>
            </a:r>
          </a:p>
          <a:p>
            <a:pPr marL="171450" lvl="0" indent="-171450">
              <a:buFont typeface="Arial" panose="020B0604020202020204" pitchFamily="34" charset="0"/>
              <a:buChar char="•"/>
            </a:pPr>
            <a:r>
              <a:rPr lang="en-US" dirty="0" smtClean="0"/>
              <a:t>And because of this high rate of abuse, the Center for Disease Control and Prevention (CDC) has classified prescription drug abuse as an epidemic.</a:t>
            </a:r>
          </a:p>
          <a:p>
            <a:pPr marL="171450" lvl="0" indent="-171450">
              <a:buFont typeface="Arial" panose="020B0604020202020204" pitchFamily="34" charset="0"/>
              <a:buChar char="•"/>
            </a:pPr>
            <a:endParaRPr lang="en-US" dirty="0" smtClean="0"/>
          </a:p>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2CC80DDE-2D3C-43A3-BA57-BFAB784F20BD}" type="slidenum">
              <a:rPr lang="en-US" smtClean="0"/>
              <a:t>3</a:t>
            </a:fld>
            <a:endParaRPr lang="en-US"/>
          </a:p>
        </p:txBody>
      </p:sp>
    </p:spTree>
    <p:extLst>
      <p:ext uri="{BB962C8B-B14F-4D97-AF65-F5344CB8AC3E}">
        <p14:creationId xmlns:p14="http://schemas.microsoft.com/office/powerpoint/2010/main" val="153851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p>
          <a:p>
            <a:pPr marL="171450" lvl="0" indent="-171450">
              <a:buFont typeface="Arial" panose="020B0604020202020204" pitchFamily="34" charset="0"/>
              <a:buChar char="•"/>
            </a:pPr>
            <a:r>
              <a:rPr lang="en-US" dirty="0" smtClean="0"/>
              <a:t>Employees are </a:t>
            </a:r>
            <a:r>
              <a:rPr lang="en-US" dirty="0"/>
              <a:t>being asked to take a more active role in our health and our health care spending. With the introduction of such things as high deductible insurance plans; health spending and savings accounts; and a new emphasis on prevention and wellness, the days of walking into a doctor’s office and simply following orders -- without asking critical questions -- are over. </a:t>
            </a:r>
            <a:endParaRPr lang="en-US" sz="1600" dirty="0"/>
          </a:p>
          <a:p>
            <a:pPr marL="171450" lvl="0" indent="-171450">
              <a:buFont typeface="Arial" panose="020B0604020202020204" pitchFamily="34" charset="0"/>
              <a:buChar char="•"/>
            </a:pPr>
            <a:endParaRPr lang="en-US" dirty="0" smtClean="0"/>
          </a:p>
          <a:p>
            <a:pPr marL="171450" lvl="0" indent="-171450">
              <a:buFont typeface="Arial" panose="020B0604020202020204" pitchFamily="34" charset="0"/>
              <a:buChar char="•"/>
            </a:pPr>
            <a:r>
              <a:rPr lang="en-US" dirty="0" smtClean="0"/>
              <a:t>Not </a:t>
            </a:r>
            <a:r>
              <a:rPr lang="en-US" dirty="0"/>
              <a:t>only does this consumer mentality make sense from a dollars and cents standpoint, but it’s also compatible with the goal of taking ownership for our overall health and </a:t>
            </a:r>
            <a:r>
              <a:rPr lang="en-US" dirty="0" smtClean="0"/>
              <a:t>well-being</a:t>
            </a:r>
            <a:r>
              <a:rPr lang="en-US" dirty="0"/>
              <a:t>.</a:t>
            </a:r>
            <a:endParaRPr lang="en-US" sz="1600" dirty="0"/>
          </a:p>
          <a:p>
            <a:pPr lvl="0"/>
            <a:endParaRPr lang="en-US" dirty="0" smtClean="0"/>
          </a:p>
          <a:p>
            <a:pPr marL="171450" lvl="0" indent="-171450">
              <a:buFont typeface="Arial" panose="020B0604020202020204" pitchFamily="34" charset="0"/>
              <a:buChar char="•"/>
            </a:pPr>
            <a:r>
              <a:rPr lang="en-US" dirty="0" smtClean="0"/>
              <a:t>Adopting </a:t>
            </a:r>
            <a:r>
              <a:rPr lang="en-US" dirty="0"/>
              <a:t>these 5 points will arm you in becoming a safe &amp; critical consumer of prescription medications:</a:t>
            </a:r>
            <a:endParaRPr lang="en-US" sz="1600" dirty="0"/>
          </a:p>
          <a:p>
            <a:pPr marL="685800" lvl="1" indent="-228600">
              <a:buFont typeface="+mj-lt"/>
              <a:buAutoNum type="arabicPeriod"/>
            </a:pPr>
            <a:r>
              <a:rPr lang="en-US" dirty="0"/>
              <a:t>Talk to your doctor</a:t>
            </a:r>
            <a:endParaRPr lang="en-US" sz="1600" dirty="0"/>
          </a:p>
          <a:p>
            <a:pPr marL="685800" lvl="1" indent="-228600">
              <a:buFont typeface="+mj-lt"/>
              <a:buAutoNum type="arabicPeriod"/>
            </a:pPr>
            <a:r>
              <a:rPr lang="en-US" dirty="0"/>
              <a:t>Talk to your pharmacist</a:t>
            </a:r>
            <a:endParaRPr lang="en-US" sz="1600" dirty="0"/>
          </a:p>
          <a:p>
            <a:pPr marL="685800" lvl="1" indent="-228600">
              <a:buFont typeface="+mj-lt"/>
              <a:buAutoNum type="arabicPeriod"/>
            </a:pPr>
            <a:r>
              <a:rPr lang="en-US" dirty="0"/>
              <a:t>Use as directed</a:t>
            </a:r>
            <a:endParaRPr lang="en-US" sz="1600" dirty="0"/>
          </a:p>
          <a:p>
            <a:pPr marL="685800" lvl="1" indent="-228600">
              <a:buFont typeface="+mj-lt"/>
              <a:buAutoNum type="arabicPeriod"/>
            </a:pPr>
            <a:r>
              <a:rPr lang="en-US" dirty="0"/>
              <a:t>Avoid sharing (on purpose or unintentionally), and</a:t>
            </a:r>
            <a:endParaRPr lang="en-US" sz="1600" dirty="0"/>
          </a:p>
          <a:p>
            <a:pPr marL="685800" lvl="1" indent="-228600">
              <a:buFont typeface="+mj-lt"/>
              <a:buAutoNum type="arabicPeriod"/>
            </a:pPr>
            <a:r>
              <a:rPr lang="en-US" dirty="0"/>
              <a:t>Dispose of medications properly</a:t>
            </a:r>
            <a:endParaRPr lang="en-US" sz="1600" dirty="0"/>
          </a:p>
          <a:p>
            <a:endParaRPr lang="en-US" dirty="0"/>
          </a:p>
        </p:txBody>
      </p:sp>
      <p:sp>
        <p:nvSpPr>
          <p:cNvPr id="4" name="Slide Number Placeholder 3"/>
          <p:cNvSpPr>
            <a:spLocks noGrp="1"/>
          </p:cNvSpPr>
          <p:nvPr>
            <p:ph type="sldNum" sz="quarter" idx="10"/>
          </p:nvPr>
        </p:nvSpPr>
        <p:spPr/>
        <p:txBody>
          <a:bodyPr/>
          <a:lstStyle/>
          <a:p>
            <a:fld id="{2CC80DDE-2D3C-43A3-BA57-BFAB784F20BD}" type="slidenum">
              <a:rPr lang="en-US" smtClean="0"/>
              <a:t>4</a:t>
            </a:fld>
            <a:endParaRPr lang="en-US"/>
          </a:p>
        </p:txBody>
      </p:sp>
    </p:spTree>
    <p:extLst>
      <p:ext uri="{BB962C8B-B14F-4D97-AF65-F5344CB8AC3E}">
        <p14:creationId xmlns:p14="http://schemas.microsoft.com/office/powerpoint/2010/main" val="964902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Talk to Your Doctor</a:t>
            </a:r>
          </a:p>
          <a:p>
            <a:endParaRPr lang="en-US" dirty="0"/>
          </a:p>
          <a:p>
            <a:pPr marL="171450" lvl="0" indent="-171450">
              <a:buFont typeface="Arial" panose="020B0604020202020204" pitchFamily="34" charset="0"/>
              <a:buChar char="•"/>
            </a:pPr>
            <a:r>
              <a:rPr lang="en-US" dirty="0"/>
              <a:t>You have a right </a:t>
            </a:r>
            <a:r>
              <a:rPr lang="en-US" dirty="0" smtClean="0"/>
              <a:t>and </a:t>
            </a:r>
            <a:r>
              <a:rPr lang="en-US" dirty="0"/>
              <a:t>a responsibility </a:t>
            </a:r>
            <a:r>
              <a:rPr lang="en-US" dirty="0" smtClean="0"/>
              <a:t>to </a:t>
            </a:r>
            <a:r>
              <a:rPr lang="en-US" dirty="0"/>
              <a:t>talk with your doctor and ask questions about your health </a:t>
            </a:r>
            <a:r>
              <a:rPr lang="en-US" dirty="0" smtClean="0"/>
              <a:t>care -- especially </a:t>
            </a:r>
            <a:r>
              <a:rPr lang="en-US" dirty="0"/>
              <a:t>as it relates to prescription medications.</a:t>
            </a:r>
          </a:p>
          <a:p>
            <a:pPr marL="171450" indent="-171450">
              <a:buFont typeface="Arial" panose="020B0604020202020204" pitchFamily="34" charset="0"/>
              <a:buChar char="•"/>
            </a:pPr>
            <a:endParaRPr lang="en-US" dirty="0"/>
          </a:p>
          <a:p>
            <a:pPr marL="171450" lvl="0" indent="-171450">
              <a:buFont typeface="Arial" panose="020B0604020202020204" pitchFamily="34" charset="0"/>
              <a:buChar char="•"/>
            </a:pPr>
            <a:r>
              <a:rPr lang="en-US" dirty="0"/>
              <a:t>In fact, to be a safe and critical consumer, the time to start asking questions is </a:t>
            </a:r>
            <a:r>
              <a:rPr lang="en-US" i="1" dirty="0"/>
              <a:t>before</a:t>
            </a:r>
            <a:r>
              <a:rPr lang="en-US" dirty="0"/>
              <a:t> your doctor puts pen to the prescription pad. </a:t>
            </a:r>
          </a:p>
          <a:p>
            <a:pPr marL="171450" indent="-171450">
              <a:buFont typeface="Arial" panose="020B0604020202020204" pitchFamily="34" charset="0"/>
              <a:buChar char="•"/>
            </a:pPr>
            <a:endParaRPr lang="en-US" dirty="0"/>
          </a:p>
          <a:p>
            <a:pPr marL="171450" lvl="0" indent="-171450">
              <a:buFont typeface="Arial" panose="020B0604020202020204" pitchFamily="34" charset="0"/>
              <a:buChar char="•"/>
            </a:pPr>
            <a:r>
              <a:rPr lang="en-US" dirty="0" smtClean="0"/>
              <a:t>Enlisting your doctor’s </a:t>
            </a:r>
            <a:r>
              <a:rPr lang="en-US" dirty="0"/>
              <a:t>expertise at the point when </a:t>
            </a:r>
            <a:r>
              <a:rPr lang="en-US" dirty="0" smtClean="0"/>
              <a:t>you have questions </a:t>
            </a:r>
            <a:r>
              <a:rPr lang="en-US" dirty="0"/>
              <a:t>and concerns about </a:t>
            </a:r>
            <a:r>
              <a:rPr lang="en-US" dirty="0" smtClean="0"/>
              <a:t>your health and </a:t>
            </a:r>
            <a:r>
              <a:rPr lang="en-US" dirty="0"/>
              <a:t>discussing alternative ways to deal with the </a:t>
            </a:r>
            <a:r>
              <a:rPr lang="en-US" dirty="0" smtClean="0"/>
              <a:t>condition can help prevent substance abuse. </a:t>
            </a:r>
          </a:p>
          <a:p>
            <a:pPr marL="171450" lvl="0" indent="-171450">
              <a:buFont typeface="Arial" panose="020B0604020202020204" pitchFamily="34" charset="0"/>
              <a:buChar char="•"/>
            </a:pPr>
            <a:endParaRPr lang="en-US" dirty="0" smtClean="0"/>
          </a:p>
          <a:p>
            <a:pPr marL="171450" lvl="0" indent="-171450">
              <a:buFont typeface="Arial" panose="020B0604020202020204" pitchFamily="34" charset="0"/>
              <a:buChar char="•"/>
            </a:pPr>
            <a:r>
              <a:rPr lang="en-US" dirty="0" smtClean="0"/>
              <a:t>Time is limited during your doctor’s appointment and asking good questions takes some forethought. So it’s a good idea to prepare your questions ahead of time and literally carry your list into the office.</a:t>
            </a:r>
            <a:endParaRPr lang="en-US" sz="1600" dirty="0" smtClean="0"/>
          </a:p>
          <a:p>
            <a:r>
              <a:rPr lang="en-US" dirty="0" smtClean="0"/>
              <a:t> </a:t>
            </a:r>
            <a:endParaRPr lang="en-US" sz="1600" dirty="0" smtClean="0"/>
          </a:p>
          <a:p>
            <a:pPr marL="171450" lvl="0" indent="-171450">
              <a:buFont typeface="Arial" panose="020B0604020202020204" pitchFamily="34" charset="0"/>
              <a:buChar char="•"/>
            </a:pPr>
            <a:r>
              <a:rPr lang="en-US" dirty="0" smtClean="0"/>
              <a:t>Consider questions in these 3 categories:</a:t>
            </a:r>
            <a:endParaRPr lang="en-US" sz="1600" dirty="0" smtClean="0"/>
          </a:p>
          <a:p>
            <a:pPr marL="685800" lvl="1" indent="-228600">
              <a:buFont typeface="+mj-lt"/>
              <a:buAutoNum type="arabicPeriod"/>
            </a:pPr>
            <a:r>
              <a:rPr lang="en-US" dirty="0" smtClean="0"/>
              <a:t>Questions about your </a:t>
            </a:r>
            <a:r>
              <a:rPr lang="en-US" u="sng" dirty="0" smtClean="0"/>
              <a:t>symptoms</a:t>
            </a:r>
            <a:endParaRPr lang="en-US" sz="1600" u="sng" dirty="0" smtClean="0"/>
          </a:p>
          <a:p>
            <a:pPr marL="685800" lvl="1" indent="-228600">
              <a:buFont typeface="+mj-lt"/>
              <a:buAutoNum type="arabicPeriod"/>
            </a:pPr>
            <a:r>
              <a:rPr lang="en-US" dirty="0" smtClean="0"/>
              <a:t>Questions about the </a:t>
            </a:r>
            <a:r>
              <a:rPr lang="en-US" u="sng" dirty="0" smtClean="0"/>
              <a:t>drug</a:t>
            </a:r>
            <a:r>
              <a:rPr lang="en-US" dirty="0" smtClean="0"/>
              <a:t> that’s being recommended, and</a:t>
            </a:r>
            <a:endParaRPr lang="en-US" sz="1600" dirty="0" smtClean="0"/>
          </a:p>
          <a:p>
            <a:pPr marL="685800" lvl="1" indent="-228600">
              <a:buFont typeface="+mj-lt"/>
              <a:buAutoNum type="arabicPeriod"/>
            </a:pPr>
            <a:r>
              <a:rPr lang="en-US" dirty="0" smtClean="0"/>
              <a:t>Questions about </a:t>
            </a:r>
            <a:r>
              <a:rPr lang="en-US" u="sng" dirty="0" smtClean="0"/>
              <a:t>taking the drug</a:t>
            </a:r>
            <a:endParaRPr lang="en-US" sz="1600" u="sng" dirty="0" smtClean="0"/>
          </a:p>
          <a:p>
            <a:pPr marL="171450" lvl="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2CC80DDE-2D3C-43A3-BA57-BFAB784F20BD}" type="slidenum">
              <a:rPr lang="en-US" smtClean="0"/>
              <a:t>5</a:t>
            </a:fld>
            <a:endParaRPr lang="en-US"/>
          </a:p>
        </p:txBody>
      </p:sp>
    </p:spTree>
    <p:extLst>
      <p:ext uri="{BB962C8B-B14F-4D97-AF65-F5344CB8AC3E}">
        <p14:creationId xmlns:p14="http://schemas.microsoft.com/office/powerpoint/2010/main" val="3657468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Ask your doctor questions about your</a:t>
            </a:r>
            <a:r>
              <a:rPr lang="en-US" baseline="0" dirty="0" smtClean="0"/>
              <a:t> S</a:t>
            </a:r>
            <a:r>
              <a:rPr lang="en-US" dirty="0" smtClean="0"/>
              <a:t>YMPTOMS.</a:t>
            </a:r>
            <a:endParaRPr lang="en-US" sz="1600" dirty="0" smtClean="0"/>
          </a:p>
          <a:p>
            <a:endParaRPr lang="en-US" dirty="0"/>
          </a:p>
        </p:txBody>
      </p:sp>
      <p:sp>
        <p:nvSpPr>
          <p:cNvPr id="4" name="Slide Number Placeholder 3"/>
          <p:cNvSpPr>
            <a:spLocks noGrp="1"/>
          </p:cNvSpPr>
          <p:nvPr>
            <p:ph type="sldNum" sz="quarter" idx="10"/>
          </p:nvPr>
        </p:nvSpPr>
        <p:spPr/>
        <p:txBody>
          <a:bodyPr/>
          <a:lstStyle/>
          <a:p>
            <a:fld id="{2CC80DDE-2D3C-43A3-BA57-BFAB784F20BD}" type="slidenum">
              <a:rPr lang="en-US" smtClean="0"/>
              <a:t>6</a:t>
            </a:fld>
            <a:endParaRPr lang="en-US"/>
          </a:p>
        </p:txBody>
      </p:sp>
    </p:spTree>
    <p:extLst>
      <p:ext uri="{BB962C8B-B14F-4D97-AF65-F5344CB8AC3E}">
        <p14:creationId xmlns:p14="http://schemas.microsoft.com/office/powerpoint/2010/main" val="43027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Ask your doctor questions about</a:t>
            </a:r>
            <a:r>
              <a:rPr lang="en-US" baseline="0" dirty="0" smtClean="0"/>
              <a:t> the </a:t>
            </a:r>
            <a:r>
              <a:rPr lang="en-US" dirty="0" smtClean="0"/>
              <a:t>DRUG</a:t>
            </a:r>
            <a:r>
              <a:rPr lang="en-US" baseline="0" dirty="0" smtClean="0"/>
              <a:t> t</a:t>
            </a:r>
            <a:r>
              <a:rPr lang="en-US" dirty="0" smtClean="0"/>
              <a:t>hat’s being recommended.</a:t>
            </a:r>
            <a:endParaRPr lang="en-US" sz="1600" dirty="0" smtClean="0"/>
          </a:p>
          <a:p>
            <a:endParaRPr lang="en-US" dirty="0"/>
          </a:p>
        </p:txBody>
      </p:sp>
      <p:sp>
        <p:nvSpPr>
          <p:cNvPr id="4" name="Slide Number Placeholder 3"/>
          <p:cNvSpPr>
            <a:spLocks noGrp="1"/>
          </p:cNvSpPr>
          <p:nvPr>
            <p:ph type="sldNum" sz="quarter" idx="10"/>
          </p:nvPr>
        </p:nvSpPr>
        <p:spPr/>
        <p:txBody>
          <a:bodyPr/>
          <a:lstStyle/>
          <a:p>
            <a:fld id="{2CC80DDE-2D3C-43A3-BA57-BFAB784F20BD}" type="slidenum">
              <a:rPr lang="en-US" smtClean="0"/>
              <a:t>7</a:t>
            </a:fld>
            <a:endParaRPr lang="en-US"/>
          </a:p>
        </p:txBody>
      </p:sp>
    </p:spTree>
    <p:extLst>
      <p:ext uri="{BB962C8B-B14F-4D97-AF65-F5344CB8AC3E}">
        <p14:creationId xmlns:p14="http://schemas.microsoft.com/office/powerpoint/2010/main" val="2834137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Ask your doctor questions </a:t>
            </a:r>
            <a:r>
              <a:rPr lang="en-US" dirty="0"/>
              <a:t>about </a:t>
            </a:r>
            <a:r>
              <a:rPr lang="en-US" dirty="0" smtClean="0"/>
              <a:t>TAKING</a:t>
            </a:r>
            <a:r>
              <a:rPr lang="en-US" baseline="0" dirty="0" smtClean="0"/>
              <a:t> THE DRUG.</a:t>
            </a:r>
            <a:endParaRPr lang="en-US" dirty="0"/>
          </a:p>
          <a:p>
            <a:endParaRPr lang="en-US" dirty="0"/>
          </a:p>
        </p:txBody>
      </p:sp>
      <p:sp>
        <p:nvSpPr>
          <p:cNvPr id="4" name="Slide Number Placeholder 3"/>
          <p:cNvSpPr>
            <a:spLocks noGrp="1"/>
          </p:cNvSpPr>
          <p:nvPr>
            <p:ph type="sldNum" sz="quarter" idx="10"/>
          </p:nvPr>
        </p:nvSpPr>
        <p:spPr/>
        <p:txBody>
          <a:bodyPr/>
          <a:lstStyle/>
          <a:p>
            <a:fld id="{2CC80DDE-2D3C-43A3-BA57-BFAB784F20BD}" type="slidenum">
              <a:rPr lang="en-US" smtClean="0"/>
              <a:t>8</a:t>
            </a:fld>
            <a:endParaRPr lang="en-US"/>
          </a:p>
        </p:txBody>
      </p:sp>
    </p:spTree>
    <p:extLst>
      <p:ext uri="{BB962C8B-B14F-4D97-AF65-F5344CB8AC3E}">
        <p14:creationId xmlns:p14="http://schemas.microsoft.com/office/powerpoint/2010/main" val="1940847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2. Talk To Your Pharmacist</a:t>
            </a:r>
          </a:p>
          <a:p>
            <a:endParaRPr lang="en-US" dirty="0"/>
          </a:p>
          <a:p>
            <a:pPr marL="171450" lvl="0" indent="-171450">
              <a:buFont typeface="Arial" panose="020B0604020202020204" pitchFamily="34" charset="0"/>
              <a:buChar char="•"/>
            </a:pPr>
            <a:r>
              <a:rPr lang="en-US" dirty="0"/>
              <a:t>Another important person on your healthcare “</a:t>
            </a:r>
            <a:r>
              <a:rPr lang="en-US" dirty="0" smtClean="0"/>
              <a:t>team” -- a </a:t>
            </a:r>
            <a:r>
              <a:rPr lang="en-US" dirty="0"/>
              <a:t>person you need to talk </a:t>
            </a:r>
            <a:r>
              <a:rPr lang="en-US" dirty="0" smtClean="0"/>
              <a:t>with -- is </a:t>
            </a:r>
            <a:r>
              <a:rPr lang="en-US" dirty="0"/>
              <a:t>your pharmacist.</a:t>
            </a:r>
          </a:p>
          <a:p>
            <a:pPr marL="171450" indent="-171450">
              <a:buFont typeface="Arial" panose="020B0604020202020204" pitchFamily="34" charset="0"/>
              <a:buChar char="•"/>
            </a:pPr>
            <a:endParaRPr lang="en-US" dirty="0"/>
          </a:p>
          <a:p>
            <a:pPr marL="171450" lvl="0" indent="-171450">
              <a:buFont typeface="Arial" panose="020B0604020202020204" pitchFamily="34" charset="0"/>
              <a:buChar char="•"/>
            </a:pPr>
            <a:r>
              <a:rPr lang="en-US" dirty="0"/>
              <a:t>Research suggests that if we have a personal connection with our </a:t>
            </a:r>
            <a:r>
              <a:rPr lang="en-US" dirty="0" smtClean="0"/>
              <a:t>pharmacist, </a:t>
            </a:r>
            <a:r>
              <a:rPr lang="en-US" dirty="0"/>
              <a:t>we’ll be more likely to take our medications safely and appropriately. This means we’ll get the best outcomes from our medications, too. </a:t>
            </a:r>
          </a:p>
          <a:p>
            <a:r>
              <a:rPr lang="en-US" dirty="0"/>
              <a:t> </a:t>
            </a:r>
          </a:p>
          <a:p>
            <a:pPr marL="171450" lvl="0" indent="-171450">
              <a:buFont typeface="Arial" panose="020B0604020202020204" pitchFamily="34" charset="0"/>
              <a:buChar char="•"/>
            </a:pPr>
            <a:r>
              <a:rPr lang="en-US" dirty="0"/>
              <a:t>P</a:t>
            </a:r>
            <a:r>
              <a:rPr lang="en-US" dirty="0" smtClean="0"/>
              <a:t>harmacists </a:t>
            </a:r>
            <a:r>
              <a:rPr lang="en-US" dirty="0"/>
              <a:t>are highly trained professionals </a:t>
            </a:r>
            <a:r>
              <a:rPr lang="en-US" dirty="0" smtClean="0"/>
              <a:t>and, </a:t>
            </a:r>
            <a:r>
              <a:rPr lang="en-US" dirty="0"/>
              <a:t>in fact, are THE most qualified people to answer questions about </a:t>
            </a:r>
            <a:r>
              <a:rPr lang="en-US" dirty="0" smtClean="0"/>
              <a:t>medications -- including </a:t>
            </a:r>
            <a:r>
              <a:rPr lang="en-US" dirty="0"/>
              <a:t>over-the-counter drugs and </a:t>
            </a:r>
            <a:r>
              <a:rPr lang="en-US" dirty="0" smtClean="0"/>
              <a:t>supplements, and their interactions with each other. </a:t>
            </a:r>
          </a:p>
          <a:p>
            <a:pPr lvl="0"/>
            <a:r>
              <a:rPr lang="en-US" dirty="0"/>
              <a:t> </a:t>
            </a:r>
          </a:p>
          <a:p>
            <a:pPr marL="171450" lvl="0" indent="-171450">
              <a:buFont typeface="Arial" panose="020B0604020202020204" pitchFamily="34" charset="0"/>
              <a:buChar char="•"/>
            </a:pPr>
            <a:r>
              <a:rPr lang="en-US" dirty="0"/>
              <a:t>And because many of us have multiple doctors who each write prescriptions, your pharmacist can help monitor everything you are taking.</a:t>
            </a:r>
          </a:p>
          <a:p>
            <a:r>
              <a:rPr lang="en-US" dirty="0"/>
              <a:t> </a:t>
            </a:r>
          </a:p>
          <a:p>
            <a:pPr marL="171450" lvl="0" indent="-171450">
              <a:buFont typeface="Arial" panose="020B0604020202020204" pitchFamily="34" charset="0"/>
              <a:buChar char="•"/>
            </a:pPr>
            <a:r>
              <a:rPr lang="en-US" dirty="0"/>
              <a:t>Using only one </a:t>
            </a:r>
            <a:r>
              <a:rPr lang="en-US" dirty="0" smtClean="0"/>
              <a:t>pharmacy can </a:t>
            </a:r>
            <a:r>
              <a:rPr lang="en-US" dirty="0"/>
              <a:t>help you be a more safe and critical consumer of your prescription medications.</a:t>
            </a:r>
          </a:p>
          <a:p>
            <a:endParaRPr lang="en-US" dirty="0"/>
          </a:p>
        </p:txBody>
      </p:sp>
      <p:sp>
        <p:nvSpPr>
          <p:cNvPr id="4" name="Slide Number Placeholder 3"/>
          <p:cNvSpPr>
            <a:spLocks noGrp="1"/>
          </p:cNvSpPr>
          <p:nvPr>
            <p:ph type="sldNum" sz="quarter" idx="10"/>
          </p:nvPr>
        </p:nvSpPr>
        <p:spPr/>
        <p:txBody>
          <a:bodyPr/>
          <a:lstStyle/>
          <a:p>
            <a:fld id="{2CC80DDE-2D3C-43A3-BA57-BFAB784F20BD}" type="slidenum">
              <a:rPr lang="en-US" smtClean="0"/>
              <a:t>9</a:t>
            </a:fld>
            <a:endParaRPr lang="en-US"/>
          </a:p>
        </p:txBody>
      </p:sp>
    </p:spTree>
    <p:extLst>
      <p:ext uri="{BB962C8B-B14F-4D97-AF65-F5344CB8AC3E}">
        <p14:creationId xmlns:p14="http://schemas.microsoft.com/office/powerpoint/2010/main" val="2157814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323850" y="6222104"/>
            <a:ext cx="2057400" cy="365125"/>
          </a:xfrm>
        </p:spPr>
        <p:txBody>
          <a:bodyPr/>
          <a:lstStyle/>
          <a:p>
            <a:endParaRPr lang="en-US"/>
          </a:p>
        </p:txBody>
      </p:sp>
      <p:sp>
        <p:nvSpPr>
          <p:cNvPr id="5" name="Footer Placeholder 4"/>
          <p:cNvSpPr>
            <a:spLocks noGrp="1"/>
          </p:cNvSpPr>
          <p:nvPr>
            <p:ph type="ftr" sz="quarter" idx="11"/>
          </p:nvPr>
        </p:nvSpPr>
        <p:spPr>
          <a:xfrm>
            <a:off x="3028950" y="6241638"/>
            <a:ext cx="3086100" cy="365125"/>
          </a:xfrm>
        </p:spPr>
        <p:txBody>
          <a:bodyPr/>
          <a:lstStyle/>
          <a:p>
            <a:r>
              <a:rPr lang="en-US" smtClean="0"/>
              <a:t>Start Talking! BIZ</a:t>
            </a:r>
            <a:endParaRPr lang="en-US"/>
          </a:p>
        </p:txBody>
      </p:sp>
      <p:sp>
        <p:nvSpPr>
          <p:cNvPr id="6" name="Slide Number Placeholder 5"/>
          <p:cNvSpPr>
            <a:spLocks noGrp="1"/>
          </p:cNvSpPr>
          <p:nvPr>
            <p:ph type="sldNum" sz="quarter" idx="12"/>
          </p:nvPr>
        </p:nvSpPr>
        <p:spPr>
          <a:xfrm>
            <a:off x="6762750" y="6201881"/>
            <a:ext cx="2057400" cy="365125"/>
          </a:xfrm>
        </p:spPr>
        <p:txBody>
          <a:bodyPr/>
          <a:lstStyle/>
          <a:p>
            <a:fld id="{3A06B8C2-5B3A-4DE3-9451-E9E7BBDB066F}" type="slidenum">
              <a:rPr lang="en-US" smtClean="0"/>
              <a:t>‹#›</a:t>
            </a:fld>
            <a:endParaRPr lang="en-US"/>
          </a:p>
        </p:txBody>
      </p:sp>
      <p:sp>
        <p:nvSpPr>
          <p:cNvPr id="7" name="Frame 6"/>
          <p:cNvSpPr/>
          <p:nvPr userDrawn="1"/>
        </p:nvSpPr>
        <p:spPr>
          <a:xfrm>
            <a:off x="159026" y="159026"/>
            <a:ext cx="8825948" cy="6562450"/>
          </a:xfrm>
          <a:prstGeom prst="frame">
            <a:avLst>
              <a:gd name="adj1" fmla="val 788"/>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95714896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Start Talking! BIZ</a:t>
            </a:r>
            <a:endParaRPr lang="en-US"/>
          </a:p>
        </p:txBody>
      </p:sp>
      <p:sp>
        <p:nvSpPr>
          <p:cNvPr id="6" name="Slide Number Placeholder 5"/>
          <p:cNvSpPr>
            <a:spLocks noGrp="1"/>
          </p:cNvSpPr>
          <p:nvPr>
            <p:ph type="sldNum" sz="quarter" idx="12"/>
          </p:nvPr>
        </p:nvSpPr>
        <p:spPr/>
        <p:txBody>
          <a:bodyPr/>
          <a:lstStyle/>
          <a:p>
            <a:fld id="{3A06B8C2-5B3A-4DE3-9451-E9E7BBDB066F}" type="slidenum">
              <a:rPr lang="en-US" smtClean="0"/>
              <a:t>‹#›</a:t>
            </a:fld>
            <a:endParaRPr lang="en-US"/>
          </a:p>
        </p:txBody>
      </p:sp>
    </p:spTree>
    <p:extLst>
      <p:ext uri="{BB962C8B-B14F-4D97-AF65-F5344CB8AC3E}">
        <p14:creationId xmlns:p14="http://schemas.microsoft.com/office/powerpoint/2010/main" val="3748376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Start Talking! BIZ</a:t>
            </a:r>
            <a:endParaRPr lang="en-US"/>
          </a:p>
        </p:txBody>
      </p:sp>
      <p:sp>
        <p:nvSpPr>
          <p:cNvPr id="6" name="Slide Number Placeholder 5"/>
          <p:cNvSpPr>
            <a:spLocks noGrp="1"/>
          </p:cNvSpPr>
          <p:nvPr>
            <p:ph type="sldNum" sz="quarter" idx="12"/>
          </p:nvPr>
        </p:nvSpPr>
        <p:spPr/>
        <p:txBody>
          <a:bodyPr/>
          <a:lstStyle/>
          <a:p>
            <a:fld id="{3A06B8C2-5B3A-4DE3-9451-E9E7BBDB066F}" type="slidenum">
              <a:rPr lang="en-US" smtClean="0"/>
              <a:t>‹#›</a:t>
            </a:fld>
            <a:endParaRPr lang="en-US"/>
          </a:p>
        </p:txBody>
      </p:sp>
    </p:spTree>
    <p:extLst>
      <p:ext uri="{BB962C8B-B14F-4D97-AF65-F5344CB8AC3E}">
        <p14:creationId xmlns:p14="http://schemas.microsoft.com/office/powerpoint/2010/main" val="87917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94626" y="689113"/>
            <a:ext cx="6920723" cy="1001576"/>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751644" y="2015089"/>
            <a:ext cx="7763705" cy="435133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8004312" y="6510646"/>
            <a:ext cx="511037" cy="365125"/>
          </a:xfrm>
        </p:spPr>
        <p:txBody>
          <a:bodyPr/>
          <a:lstStyle/>
          <a:p>
            <a:fld id="{3A06B8C2-5B3A-4DE3-9451-E9E7BBDB066F}" type="slidenum">
              <a:rPr lang="en-US" smtClean="0"/>
              <a:t>‹#›</a:t>
            </a:fld>
            <a:endParaRPr lang="en-US"/>
          </a:p>
        </p:txBody>
      </p:sp>
      <p:sp>
        <p:nvSpPr>
          <p:cNvPr id="7" name="Half Frame 6"/>
          <p:cNvSpPr/>
          <p:nvPr userDrawn="1"/>
        </p:nvSpPr>
        <p:spPr>
          <a:xfrm rot="16200000">
            <a:off x="2218151" y="236123"/>
            <a:ext cx="4707696" cy="7886700"/>
          </a:xfrm>
          <a:prstGeom prst="halfFrame">
            <a:avLst>
              <a:gd name="adj1" fmla="val 1650"/>
              <a:gd name="adj2" fmla="val 1651"/>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Footer Placeholder 3"/>
          <p:cNvSpPr>
            <a:spLocks noGrp="1"/>
          </p:cNvSpPr>
          <p:nvPr>
            <p:ph type="ftr" sz="quarter" idx="11"/>
          </p:nvPr>
        </p:nvSpPr>
        <p:spPr>
          <a:xfrm>
            <a:off x="628648" y="6513269"/>
            <a:ext cx="3086100" cy="365125"/>
          </a:xfrm>
        </p:spPr>
        <p:txBody>
          <a:bodyPr/>
          <a:lstStyle>
            <a:lvl1pPr algn="l">
              <a:defRPr sz="1000"/>
            </a:lvl1pPr>
          </a:lstStyle>
          <a:p>
            <a:r>
              <a:rPr lang="en-US" dirty="0" smtClean="0"/>
              <a:t>Start Talking! BIZ</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18347" y="714410"/>
            <a:ext cx="976279" cy="976279"/>
          </a:xfrm>
          <a:prstGeom prst="rect">
            <a:avLst/>
          </a:prstGeom>
        </p:spPr>
      </p:pic>
    </p:spTree>
    <p:extLst>
      <p:ext uri="{BB962C8B-B14F-4D97-AF65-F5344CB8AC3E}">
        <p14:creationId xmlns:p14="http://schemas.microsoft.com/office/powerpoint/2010/main" val="114942853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Start Talking! BIZ</a:t>
            </a:r>
            <a:endParaRPr lang="en-US"/>
          </a:p>
        </p:txBody>
      </p:sp>
      <p:sp>
        <p:nvSpPr>
          <p:cNvPr id="6" name="Slide Number Placeholder 5"/>
          <p:cNvSpPr>
            <a:spLocks noGrp="1"/>
          </p:cNvSpPr>
          <p:nvPr>
            <p:ph type="sldNum" sz="quarter" idx="12"/>
          </p:nvPr>
        </p:nvSpPr>
        <p:spPr/>
        <p:txBody>
          <a:bodyPr/>
          <a:lstStyle/>
          <a:p>
            <a:fld id="{3A06B8C2-5B3A-4DE3-9451-E9E7BBDB066F}" type="slidenum">
              <a:rPr lang="en-US" smtClean="0"/>
              <a:t>‹#›</a:t>
            </a:fld>
            <a:endParaRPr lang="en-US"/>
          </a:p>
        </p:txBody>
      </p:sp>
    </p:spTree>
    <p:extLst>
      <p:ext uri="{BB962C8B-B14F-4D97-AF65-F5344CB8AC3E}">
        <p14:creationId xmlns:p14="http://schemas.microsoft.com/office/powerpoint/2010/main" val="16514564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Start Talking! BIZ</a:t>
            </a:r>
            <a:endParaRPr lang="en-US"/>
          </a:p>
        </p:txBody>
      </p:sp>
      <p:sp>
        <p:nvSpPr>
          <p:cNvPr id="7" name="Slide Number Placeholder 6"/>
          <p:cNvSpPr>
            <a:spLocks noGrp="1"/>
          </p:cNvSpPr>
          <p:nvPr>
            <p:ph type="sldNum" sz="quarter" idx="12"/>
          </p:nvPr>
        </p:nvSpPr>
        <p:spPr/>
        <p:txBody>
          <a:bodyPr/>
          <a:lstStyle/>
          <a:p>
            <a:fld id="{3A06B8C2-5B3A-4DE3-9451-E9E7BBDB066F}" type="slidenum">
              <a:rPr lang="en-US" smtClean="0"/>
              <a:t>‹#›</a:t>
            </a:fld>
            <a:endParaRPr lang="en-US"/>
          </a:p>
        </p:txBody>
      </p:sp>
    </p:spTree>
    <p:extLst>
      <p:ext uri="{BB962C8B-B14F-4D97-AF65-F5344CB8AC3E}">
        <p14:creationId xmlns:p14="http://schemas.microsoft.com/office/powerpoint/2010/main" val="3168028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Start Talking! BIZ</a:t>
            </a:r>
            <a:endParaRPr lang="en-US"/>
          </a:p>
        </p:txBody>
      </p:sp>
      <p:sp>
        <p:nvSpPr>
          <p:cNvPr id="9" name="Slide Number Placeholder 8"/>
          <p:cNvSpPr>
            <a:spLocks noGrp="1"/>
          </p:cNvSpPr>
          <p:nvPr>
            <p:ph type="sldNum" sz="quarter" idx="12"/>
          </p:nvPr>
        </p:nvSpPr>
        <p:spPr/>
        <p:txBody>
          <a:bodyPr/>
          <a:lstStyle/>
          <a:p>
            <a:fld id="{3A06B8C2-5B3A-4DE3-9451-E9E7BBDB066F}" type="slidenum">
              <a:rPr lang="en-US" smtClean="0"/>
              <a:t>‹#›</a:t>
            </a:fld>
            <a:endParaRPr lang="en-US"/>
          </a:p>
        </p:txBody>
      </p:sp>
    </p:spTree>
    <p:extLst>
      <p:ext uri="{BB962C8B-B14F-4D97-AF65-F5344CB8AC3E}">
        <p14:creationId xmlns:p14="http://schemas.microsoft.com/office/powerpoint/2010/main" val="1977635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57350" y="621646"/>
            <a:ext cx="7248111" cy="1069044"/>
          </a:xfrm>
        </p:spPr>
        <p:txBody>
          <a:bodyPr/>
          <a:lstStyle/>
          <a:p>
            <a:r>
              <a:rPr lang="en-US" dirty="0" smtClean="0"/>
              <a:t>Click to edit Master title style</a:t>
            </a:r>
            <a:endParaRPr lang="en-US" dirty="0"/>
          </a:p>
        </p:txBody>
      </p:sp>
      <p:sp>
        <p:nvSpPr>
          <p:cNvPr id="4" name="Footer Placeholder 3"/>
          <p:cNvSpPr>
            <a:spLocks noGrp="1"/>
          </p:cNvSpPr>
          <p:nvPr>
            <p:ph type="ftr" sz="quarter" idx="11"/>
          </p:nvPr>
        </p:nvSpPr>
        <p:spPr>
          <a:xfrm>
            <a:off x="721016" y="6488183"/>
            <a:ext cx="3086100" cy="365125"/>
          </a:xfrm>
        </p:spPr>
        <p:txBody>
          <a:bodyPr/>
          <a:lstStyle>
            <a:lvl1pPr algn="l">
              <a:defRPr sz="1000"/>
            </a:lvl1pPr>
          </a:lstStyle>
          <a:p>
            <a:r>
              <a:rPr lang="en-US" dirty="0" smtClean="0"/>
              <a:t>Start Talking! BIZ</a:t>
            </a:r>
            <a:endParaRPr lang="en-US" dirty="0"/>
          </a:p>
        </p:txBody>
      </p:sp>
      <p:sp>
        <p:nvSpPr>
          <p:cNvPr id="5" name="Slide Number Placeholder 4"/>
          <p:cNvSpPr>
            <a:spLocks noGrp="1"/>
          </p:cNvSpPr>
          <p:nvPr>
            <p:ph type="sldNum" sz="quarter" idx="12"/>
          </p:nvPr>
        </p:nvSpPr>
        <p:spPr/>
        <p:txBody>
          <a:bodyPr/>
          <a:lstStyle/>
          <a:p>
            <a:fld id="{3A06B8C2-5B3A-4DE3-9451-E9E7BBDB066F}" type="slidenum">
              <a:rPr lang="en-US" smtClean="0"/>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18347" y="714410"/>
            <a:ext cx="976279" cy="976279"/>
          </a:xfrm>
          <a:prstGeom prst="rect">
            <a:avLst/>
          </a:prstGeom>
        </p:spPr>
      </p:pic>
    </p:spTree>
    <p:extLst>
      <p:ext uri="{BB962C8B-B14F-4D97-AF65-F5344CB8AC3E}">
        <p14:creationId xmlns:p14="http://schemas.microsoft.com/office/powerpoint/2010/main" val="385414976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628647" y="6509440"/>
            <a:ext cx="3086100" cy="365125"/>
          </a:xfrm>
        </p:spPr>
        <p:txBody>
          <a:bodyPr/>
          <a:lstStyle>
            <a:lvl1pPr algn="l">
              <a:defRPr sz="1000"/>
            </a:lvl1pPr>
          </a:lstStyle>
          <a:p>
            <a:r>
              <a:rPr lang="en-US" smtClean="0"/>
              <a:t>Start Talking! BIZ</a:t>
            </a:r>
            <a:endParaRPr lang="en-US" dirty="0"/>
          </a:p>
        </p:txBody>
      </p:sp>
      <p:sp>
        <p:nvSpPr>
          <p:cNvPr id="4" name="Slide Number Placeholder 3"/>
          <p:cNvSpPr>
            <a:spLocks noGrp="1"/>
          </p:cNvSpPr>
          <p:nvPr>
            <p:ph type="sldNum" sz="quarter" idx="12"/>
          </p:nvPr>
        </p:nvSpPr>
        <p:spPr>
          <a:xfrm>
            <a:off x="6457949" y="6515376"/>
            <a:ext cx="2057400" cy="365125"/>
          </a:xfrm>
        </p:spPr>
        <p:txBody>
          <a:bodyPr/>
          <a:lstStyle/>
          <a:p>
            <a:fld id="{3A06B8C2-5B3A-4DE3-9451-E9E7BBDB066F}" type="slidenum">
              <a:rPr lang="en-US" smtClean="0"/>
              <a:t>‹#›</a:t>
            </a:fld>
            <a:endParaRPr lang="en-US"/>
          </a:p>
        </p:txBody>
      </p:sp>
      <p:sp>
        <p:nvSpPr>
          <p:cNvPr id="5" name="Half Frame 4"/>
          <p:cNvSpPr/>
          <p:nvPr userDrawn="1"/>
        </p:nvSpPr>
        <p:spPr>
          <a:xfrm rot="16200000">
            <a:off x="2218151" y="236123"/>
            <a:ext cx="4707696" cy="7886700"/>
          </a:xfrm>
          <a:prstGeom prst="halfFrame">
            <a:avLst>
              <a:gd name="adj1" fmla="val 1650"/>
              <a:gd name="adj2" fmla="val 1651"/>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21411082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Start Talking! BIZ</a:t>
            </a:r>
            <a:endParaRPr lang="en-US"/>
          </a:p>
        </p:txBody>
      </p:sp>
      <p:sp>
        <p:nvSpPr>
          <p:cNvPr id="7" name="Slide Number Placeholder 6"/>
          <p:cNvSpPr>
            <a:spLocks noGrp="1"/>
          </p:cNvSpPr>
          <p:nvPr>
            <p:ph type="sldNum" sz="quarter" idx="12"/>
          </p:nvPr>
        </p:nvSpPr>
        <p:spPr/>
        <p:txBody>
          <a:bodyPr/>
          <a:lstStyle/>
          <a:p>
            <a:fld id="{3A06B8C2-5B3A-4DE3-9451-E9E7BBDB066F}" type="slidenum">
              <a:rPr lang="en-US" smtClean="0"/>
              <a:t>‹#›</a:t>
            </a:fld>
            <a:endParaRPr lang="en-US"/>
          </a:p>
        </p:txBody>
      </p:sp>
    </p:spTree>
    <p:extLst>
      <p:ext uri="{BB962C8B-B14F-4D97-AF65-F5344CB8AC3E}">
        <p14:creationId xmlns:p14="http://schemas.microsoft.com/office/powerpoint/2010/main" val="3540734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Start Talking! BIZ</a:t>
            </a:r>
            <a:endParaRPr lang="en-US"/>
          </a:p>
        </p:txBody>
      </p:sp>
      <p:sp>
        <p:nvSpPr>
          <p:cNvPr id="7" name="Slide Number Placeholder 6"/>
          <p:cNvSpPr>
            <a:spLocks noGrp="1"/>
          </p:cNvSpPr>
          <p:nvPr>
            <p:ph type="sldNum" sz="quarter" idx="12"/>
          </p:nvPr>
        </p:nvSpPr>
        <p:spPr/>
        <p:txBody>
          <a:bodyPr/>
          <a:lstStyle/>
          <a:p>
            <a:fld id="{3A06B8C2-5B3A-4DE3-9451-E9E7BBDB066F}" type="slidenum">
              <a:rPr lang="en-US" smtClean="0"/>
              <a:t>‹#›</a:t>
            </a:fld>
            <a:endParaRPr lang="en-US"/>
          </a:p>
        </p:txBody>
      </p:sp>
    </p:spTree>
    <p:extLst>
      <p:ext uri="{BB962C8B-B14F-4D97-AF65-F5344CB8AC3E}">
        <p14:creationId xmlns:p14="http://schemas.microsoft.com/office/powerpoint/2010/main" val="2551109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Start Talking! BIZ</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06B8C2-5B3A-4DE3-9451-E9E7BBDB066F}" type="slidenum">
              <a:rPr lang="en-US" smtClean="0"/>
              <a:t>‹#›</a:t>
            </a:fld>
            <a:endParaRPr lang="en-US"/>
          </a:p>
        </p:txBody>
      </p:sp>
    </p:spTree>
    <p:extLst>
      <p:ext uri="{BB962C8B-B14F-4D97-AF65-F5344CB8AC3E}">
        <p14:creationId xmlns:p14="http://schemas.microsoft.com/office/powerpoint/2010/main" val="35364128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0513" y="312957"/>
            <a:ext cx="7772400" cy="2173068"/>
          </a:xfrm>
        </p:spPr>
        <p:txBody>
          <a:bodyPr/>
          <a:lstStyle/>
          <a:p>
            <a:r>
              <a:rPr lang="en-US" dirty="0" smtClean="0"/>
              <a:t>EMPLOYEES:                  BE EMPOWERED</a:t>
            </a:r>
            <a:endParaRPr lang="en-US" dirty="0"/>
          </a:p>
        </p:txBody>
      </p:sp>
      <p:sp>
        <p:nvSpPr>
          <p:cNvPr id="5" name="Subtitle 4"/>
          <p:cNvSpPr>
            <a:spLocks noGrp="1"/>
          </p:cNvSpPr>
          <p:nvPr>
            <p:ph type="subTitle" idx="1"/>
          </p:nvPr>
        </p:nvSpPr>
        <p:spPr>
          <a:xfrm>
            <a:off x="1167713" y="2600544"/>
            <a:ext cx="6858000" cy="1655762"/>
          </a:xfrm>
        </p:spPr>
        <p:txBody>
          <a:bodyPr/>
          <a:lstStyle/>
          <a:p>
            <a:r>
              <a:rPr lang="en-US" b="1" dirty="0" smtClean="0"/>
              <a:t>START TALKING! </a:t>
            </a:r>
          </a:p>
          <a:p>
            <a:r>
              <a:rPr lang="en-US" dirty="0"/>
              <a:t>a</a:t>
            </a:r>
            <a:r>
              <a:rPr lang="en-US" dirty="0" smtClean="0"/>
              <a:t>bout safe &amp; responsible medication practices</a:t>
            </a: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478" b="7334"/>
          <a:stretch/>
        </p:blipFill>
        <p:spPr>
          <a:xfrm>
            <a:off x="212218" y="3757613"/>
            <a:ext cx="8714958" cy="3086101"/>
          </a:xfrm>
          <a:prstGeom prst="rect">
            <a:avLst/>
          </a:prstGeom>
        </p:spPr>
      </p:pic>
    </p:spTree>
    <p:extLst>
      <p:ext uri="{BB962C8B-B14F-4D97-AF65-F5344CB8AC3E}">
        <p14:creationId xmlns:p14="http://schemas.microsoft.com/office/powerpoint/2010/main" val="8753834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Ask </a:t>
            </a:r>
            <a:r>
              <a:rPr lang="en-US" u="sng" dirty="0" smtClean="0"/>
              <a:t>Before</a:t>
            </a:r>
            <a:r>
              <a:rPr lang="en-US" dirty="0" smtClean="0"/>
              <a:t> the Rx is Filled</a:t>
            </a:r>
            <a:endParaRPr lang="en-US" dirty="0"/>
          </a:p>
        </p:txBody>
      </p:sp>
      <p:sp>
        <p:nvSpPr>
          <p:cNvPr id="4" name="Rounded Rectangular Callout 3"/>
          <p:cNvSpPr/>
          <p:nvPr/>
        </p:nvSpPr>
        <p:spPr>
          <a:xfrm>
            <a:off x="614363" y="1885950"/>
            <a:ext cx="8072437" cy="4171950"/>
          </a:xfrm>
          <a:prstGeom prst="wedgeRoundRectCallout">
            <a:avLst>
              <a:gd name="adj1" fmla="val 7840"/>
              <a:gd name="adj2" fmla="val 66609"/>
              <a:gd name="adj3" fmla="val 16667"/>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95000"/>
                </a:schemeClr>
              </a:solidFill>
            </a:endParaRPr>
          </a:p>
        </p:txBody>
      </p:sp>
      <p:sp>
        <p:nvSpPr>
          <p:cNvPr id="3" name="Content Placeholder 2"/>
          <p:cNvSpPr>
            <a:spLocks noGrp="1"/>
          </p:cNvSpPr>
          <p:nvPr>
            <p:ph idx="4294967295"/>
          </p:nvPr>
        </p:nvSpPr>
        <p:spPr>
          <a:xfrm>
            <a:off x="922338" y="2271713"/>
            <a:ext cx="7764462" cy="4351338"/>
          </a:xfrm>
        </p:spPr>
        <p:txBody>
          <a:bodyPr>
            <a:normAutofit/>
          </a:bodyPr>
          <a:lstStyle/>
          <a:p>
            <a:pPr lvl="0"/>
            <a:r>
              <a:rPr lang="en-US" sz="2400" dirty="0"/>
              <a:t>Do you have a record of my allergies?</a:t>
            </a:r>
          </a:p>
          <a:p>
            <a:pPr lvl="0"/>
            <a:r>
              <a:rPr lang="en-US" sz="2400" dirty="0" smtClean="0"/>
              <a:t>What </a:t>
            </a:r>
            <a:r>
              <a:rPr lang="en-US" sz="2400" dirty="0"/>
              <a:t>about a current list of other medications I am </a:t>
            </a:r>
            <a:r>
              <a:rPr lang="en-US" sz="2400" dirty="0" smtClean="0"/>
              <a:t>taking (including </a:t>
            </a:r>
            <a:r>
              <a:rPr lang="en-US" sz="2400" dirty="0"/>
              <a:t>over-the-counter </a:t>
            </a:r>
            <a:r>
              <a:rPr lang="en-US" sz="2400" dirty="0" smtClean="0"/>
              <a:t>products)?</a:t>
            </a:r>
            <a:endParaRPr lang="en-US" sz="2400" dirty="0"/>
          </a:p>
          <a:p>
            <a:r>
              <a:rPr lang="en-US" sz="2400" dirty="0" smtClean="0"/>
              <a:t>How </a:t>
            </a:r>
            <a:r>
              <a:rPr lang="en-US" sz="2400" dirty="0"/>
              <a:t>much will I be charged for this medication?</a:t>
            </a:r>
          </a:p>
          <a:p>
            <a:r>
              <a:rPr lang="en-US" sz="2400" dirty="0" smtClean="0"/>
              <a:t>Is </a:t>
            </a:r>
            <a:r>
              <a:rPr lang="en-US" sz="2400" dirty="0"/>
              <a:t>there a generic form of this drug? </a:t>
            </a:r>
          </a:p>
          <a:p>
            <a:r>
              <a:rPr lang="en-US" sz="2400" dirty="0" smtClean="0"/>
              <a:t>Does </a:t>
            </a:r>
            <a:r>
              <a:rPr lang="en-US" sz="2400" dirty="0"/>
              <a:t>the pharmaceutical company offer any </a:t>
            </a:r>
            <a:r>
              <a:rPr lang="en-US" sz="2400" dirty="0" smtClean="0"/>
              <a:t>discount </a:t>
            </a:r>
            <a:r>
              <a:rPr lang="en-US" sz="2400" dirty="0"/>
              <a:t>cards for this medication?</a:t>
            </a:r>
          </a:p>
          <a:p>
            <a:r>
              <a:rPr lang="en-US" sz="2400" dirty="0" smtClean="0"/>
              <a:t>Does </a:t>
            </a:r>
            <a:r>
              <a:rPr lang="en-US" sz="2400" dirty="0"/>
              <a:t>this medication have addiction potential?</a:t>
            </a:r>
          </a:p>
          <a:p>
            <a:endParaRPr lang="en-US" dirty="0"/>
          </a:p>
        </p:txBody>
      </p:sp>
      <p:sp>
        <p:nvSpPr>
          <p:cNvPr id="5" name="Footer Placeholder 4"/>
          <p:cNvSpPr>
            <a:spLocks noGrp="1"/>
          </p:cNvSpPr>
          <p:nvPr>
            <p:ph type="ftr" sz="quarter" idx="11"/>
          </p:nvPr>
        </p:nvSpPr>
        <p:spPr/>
        <p:txBody>
          <a:bodyPr/>
          <a:lstStyle/>
          <a:p>
            <a:r>
              <a:rPr lang="en-US" smtClean="0"/>
              <a:t>Start Talking! BIZ</a:t>
            </a:r>
            <a:endParaRPr lang="en-US"/>
          </a:p>
        </p:txBody>
      </p:sp>
      <p:sp>
        <p:nvSpPr>
          <p:cNvPr id="6" name="Slide Number Placeholder 5"/>
          <p:cNvSpPr>
            <a:spLocks noGrp="1"/>
          </p:cNvSpPr>
          <p:nvPr>
            <p:ph type="sldNum" sz="quarter" idx="12"/>
          </p:nvPr>
        </p:nvSpPr>
        <p:spPr/>
        <p:txBody>
          <a:bodyPr/>
          <a:lstStyle/>
          <a:p>
            <a:fld id="{3A06B8C2-5B3A-4DE3-9451-E9E7BBDB066F}" type="slidenum">
              <a:rPr lang="en-US" smtClean="0"/>
              <a:t>10</a:t>
            </a:fld>
            <a:endParaRPr lang="en-US"/>
          </a:p>
        </p:txBody>
      </p:sp>
    </p:spTree>
    <p:extLst>
      <p:ext uri="{BB962C8B-B14F-4D97-AF65-F5344CB8AC3E}">
        <p14:creationId xmlns:p14="http://schemas.microsoft.com/office/powerpoint/2010/main" val="3690973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Ask </a:t>
            </a:r>
            <a:r>
              <a:rPr lang="en-US" u="sng" dirty="0" smtClean="0"/>
              <a:t>After</a:t>
            </a:r>
            <a:r>
              <a:rPr lang="en-US" dirty="0" smtClean="0"/>
              <a:t> the Rx is Filled</a:t>
            </a:r>
            <a:endParaRPr lang="en-US" dirty="0"/>
          </a:p>
        </p:txBody>
      </p:sp>
      <p:sp>
        <p:nvSpPr>
          <p:cNvPr id="4" name="Rounded Rectangular Callout 3"/>
          <p:cNvSpPr/>
          <p:nvPr/>
        </p:nvSpPr>
        <p:spPr>
          <a:xfrm>
            <a:off x="614363" y="1885950"/>
            <a:ext cx="8072437" cy="4171950"/>
          </a:xfrm>
          <a:prstGeom prst="wedgeRoundRectCallout">
            <a:avLst>
              <a:gd name="adj1" fmla="val 7840"/>
              <a:gd name="adj2" fmla="val 66609"/>
              <a:gd name="adj3" fmla="val 16667"/>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95000"/>
                </a:schemeClr>
              </a:solidFill>
            </a:endParaRPr>
          </a:p>
        </p:txBody>
      </p:sp>
      <p:sp>
        <p:nvSpPr>
          <p:cNvPr id="3" name="Content Placeholder 2"/>
          <p:cNvSpPr>
            <a:spLocks noGrp="1"/>
          </p:cNvSpPr>
          <p:nvPr>
            <p:ph idx="4294967295"/>
          </p:nvPr>
        </p:nvSpPr>
        <p:spPr>
          <a:xfrm>
            <a:off x="922338" y="2114550"/>
            <a:ext cx="7764462" cy="4351337"/>
          </a:xfrm>
        </p:spPr>
        <p:txBody>
          <a:bodyPr>
            <a:noAutofit/>
          </a:bodyPr>
          <a:lstStyle/>
          <a:p>
            <a:pPr lvl="0"/>
            <a:r>
              <a:rPr lang="en-US" sz="1800" dirty="0"/>
              <a:t>Do you have any concerns about this drug based on what I’m already taking</a:t>
            </a:r>
            <a:r>
              <a:rPr lang="en-US" sz="1800" dirty="0" smtClean="0"/>
              <a:t>?</a:t>
            </a:r>
            <a:endParaRPr lang="en-US" sz="1800" dirty="0"/>
          </a:p>
          <a:p>
            <a:pPr lvl="0"/>
            <a:r>
              <a:rPr lang="en-US" sz="1800" dirty="0"/>
              <a:t>What are the most important things you think I should know about this medication</a:t>
            </a:r>
            <a:r>
              <a:rPr lang="en-US" sz="1800" dirty="0" smtClean="0"/>
              <a:t>?</a:t>
            </a:r>
            <a:endParaRPr lang="en-US" sz="1800" dirty="0"/>
          </a:p>
          <a:p>
            <a:pPr lvl="0"/>
            <a:r>
              <a:rPr lang="en-US" sz="1800" dirty="0"/>
              <a:t>What’s the best time of day to take this medication</a:t>
            </a:r>
            <a:r>
              <a:rPr lang="en-US" sz="1800" dirty="0" smtClean="0"/>
              <a:t>?</a:t>
            </a:r>
            <a:endParaRPr lang="en-US" sz="1800" dirty="0"/>
          </a:p>
          <a:p>
            <a:pPr lvl="0"/>
            <a:r>
              <a:rPr lang="en-US" sz="1800" dirty="0"/>
              <a:t>Do I need to get up in the middle of the night to take it</a:t>
            </a:r>
            <a:r>
              <a:rPr lang="en-US" sz="1800" dirty="0" smtClean="0"/>
              <a:t>?</a:t>
            </a:r>
            <a:endParaRPr lang="en-US" sz="1800" dirty="0"/>
          </a:p>
          <a:p>
            <a:pPr lvl="0"/>
            <a:r>
              <a:rPr lang="en-US" sz="1800" dirty="0"/>
              <a:t>Should I take it with food or drink</a:t>
            </a:r>
            <a:r>
              <a:rPr lang="en-US" sz="1800" dirty="0" smtClean="0"/>
              <a:t>?</a:t>
            </a:r>
            <a:endParaRPr lang="en-US" sz="1800" dirty="0"/>
          </a:p>
          <a:p>
            <a:pPr lvl="0"/>
            <a:r>
              <a:rPr lang="en-US" sz="1800" dirty="0"/>
              <a:t>What things should I avoid while taking this medication - like exposure to the sun, alcohol, certain activities or certain foods? </a:t>
            </a:r>
          </a:p>
          <a:p>
            <a:pPr lvl="0"/>
            <a:r>
              <a:rPr lang="en-US" sz="1800" dirty="0"/>
              <a:t>What should I do if I miss a dose or take too much</a:t>
            </a:r>
            <a:r>
              <a:rPr lang="en-US" sz="1800" dirty="0" smtClean="0"/>
              <a:t>?</a:t>
            </a:r>
            <a:endParaRPr lang="en-US" sz="1800" dirty="0"/>
          </a:p>
          <a:p>
            <a:pPr lvl="0"/>
            <a:r>
              <a:rPr lang="en-US" sz="1800" dirty="0"/>
              <a:t>What’s the best way to store and dispose of this medication</a:t>
            </a:r>
            <a:r>
              <a:rPr lang="en-US" sz="1800" dirty="0" smtClean="0"/>
              <a:t>?</a:t>
            </a:r>
            <a:endParaRPr lang="en-US" sz="1800" dirty="0"/>
          </a:p>
          <a:p>
            <a:pPr lvl="0"/>
            <a:r>
              <a:rPr lang="en-US" sz="1800" dirty="0"/>
              <a:t>Is it safe to take this medication if I am or become pregnant?</a:t>
            </a:r>
          </a:p>
          <a:p>
            <a:endParaRPr lang="en-US" sz="1800" dirty="0"/>
          </a:p>
        </p:txBody>
      </p:sp>
      <p:sp>
        <p:nvSpPr>
          <p:cNvPr id="5" name="Footer Placeholder 4"/>
          <p:cNvSpPr>
            <a:spLocks noGrp="1"/>
          </p:cNvSpPr>
          <p:nvPr>
            <p:ph type="ftr" sz="quarter" idx="11"/>
          </p:nvPr>
        </p:nvSpPr>
        <p:spPr/>
        <p:txBody>
          <a:bodyPr/>
          <a:lstStyle/>
          <a:p>
            <a:r>
              <a:rPr lang="en-US" smtClean="0"/>
              <a:t>Start Talking! BIZ</a:t>
            </a:r>
            <a:endParaRPr lang="en-US"/>
          </a:p>
        </p:txBody>
      </p:sp>
      <p:sp>
        <p:nvSpPr>
          <p:cNvPr id="6" name="Slide Number Placeholder 5"/>
          <p:cNvSpPr>
            <a:spLocks noGrp="1"/>
          </p:cNvSpPr>
          <p:nvPr>
            <p:ph type="sldNum" sz="quarter" idx="12"/>
          </p:nvPr>
        </p:nvSpPr>
        <p:spPr/>
        <p:txBody>
          <a:bodyPr/>
          <a:lstStyle/>
          <a:p>
            <a:fld id="{3A06B8C2-5B3A-4DE3-9451-E9E7BBDB066F}" type="slidenum">
              <a:rPr lang="en-US" smtClean="0"/>
              <a:t>11</a:t>
            </a:fld>
            <a:endParaRPr lang="en-US"/>
          </a:p>
        </p:txBody>
      </p:sp>
    </p:spTree>
    <p:extLst>
      <p:ext uri="{BB962C8B-B14F-4D97-AF65-F5344CB8AC3E}">
        <p14:creationId xmlns:p14="http://schemas.microsoft.com/office/powerpoint/2010/main" val="2775939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USE AS DIRECTED</a:t>
            </a:r>
            <a:endParaRPr lang="en-US" dirty="0"/>
          </a:p>
        </p:txBody>
      </p:sp>
      <p:sp>
        <p:nvSpPr>
          <p:cNvPr id="3" name="Content Placeholder 2"/>
          <p:cNvSpPr>
            <a:spLocks noGrp="1"/>
          </p:cNvSpPr>
          <p:nvPr>
            <p:ph idx="1"/>
          </p:nvPr>
        </p:nvSpPr>
        <p:spPr/>
        <p:txBody>
          <a:bodyPr/>
          <a:lstStyle/>
          <a:p>
            <a:r>
              <a:rPr lang="en-US" dirty="0" smtClean="0"/>
              <a:t>Read the label</a:t>
            </a:r>
          </a:p>
          <a:p>
            <a:r>
              <a:rPr lang="en-US" dirty="0" smtClean="0"/>
              <a:t>Read accompanying information</a:t>
            </a:r>
          </a:p>
          <a:p>
            <a:r>
              <a:rPr lang="en-US" dirty="0" smtClean="0"/>
              <a:t>Ask before increasing or decreasing dose</a:t>
            </a:r>
          </a:p>
          <a:p>
            <a:r>
              <a:rPr lang="en-US" dirty="0" smtClean="0"/>
              <a:t>Respect warnings</a:t>
            </a:r>
          </a:p>
          <a:p>
            <a:r>
              <a:rPr lang="en-US" dirty="0" smtClean="0"/>
              <a:t>Alert doctor to any changes</a:t>
            </a:r>
          </a:p>
          <a:p>
            <a:r>
              <a:rPr lang="en-US" dirty="0" smtClean="0"/>
              <a:t>Keep in original containers</a:t>
            </a:r>
          </a:p>
          <a:p>
            <a:r>
              <a:rPr lang="en-US" dirty="0" smtClean="0"/>
              <a:t>Talk to doctor if you can’t afford the meds</a:t>
            </a:r>
          </a:p>
          <a:p>
            <a:pPr marL="0" indent="0">
              <a:buNone/>
            </a:pPr>
            <a:endParaRPr lang="en-US" sz="1200" dirty="0" smtClean="0">
              <a:solidFill>
                <a:srgbClr val="FF0000"/>
              </a:solidFill>
            </a:endParaRPr>
          </a:p>
          <a:p>
            <a:pPr marL="0" indent="0">
              <a:buNone/>
            </a:pPr>
            <a:endParaRPr lang="en-US" sz="1200" dirty="0">
              <a:solidFill>
                <a:srgbClr val="FF0000"/>
              </a:solidFill>
            </a:endParaRPr>
          </a:p>
        </p:txBody>
      </p:sp>
      <p:sp>
        <p:nvSpPr>
          <p:cNvPr id="7" name="Slide Number Placeholder 6"/>
          <p:cNvSpPr>
            <a:spLocks noGrp="1"/>
          </p:cNvSpPr>
          <p:nvPr>
            <p:ph type="sldNum" sz="quarter" idx="12"/>
          </p:nvPr>
        </p:nvSpPr>
        <p:spPr/>
        <p:txBody>
          <a:bodyPr/>
          <a:lstStyle/>
          <a:p>
            <a:fld id="{3A06B8C2-5B3A-4DE3-9451-E9E7BBDB066F}" type="slidenum">
              <a:rPr lang="en-US" smtClean="0"/>
              <a:t>12</a:t>
            </a:fld>
            <a:endParaRPr lang="en-US"/>
          </a:p>
        </p:txBody>
      </p:sp>
      <p:sp>
        <p:nvSpPr>
          <p:cNvPr id="8" name="Footer Placeholder 7"/>
          <p:cNvSpPr>
            <a:spLocks noGrp="1"/>
          </p:cNvSpPr>
          <p:nvPr>
            <p:ph type="ftr" sz="quarter" idx="11"/>
          </p:nvPr>
        </p:nvSpPr>
        <p:spPr/>
        <p:txBody>
          <a:bodyPr/>
          <a:lstStyle/>
          <a:p>
            <a:r>
              <a:rPr lang="en-US" smtClean="0"/>
              <a:t>Start Talking! BIZ</a:t>
            </a:r>
            <a:endParaRPr lang="en-US" dirty="0"/>
          </a:p>
        </p:txBody>
      </p:sp>
    </p:spTree>
    <p:extLst>
      <p:ext uri="{BB962C8B-B14F-4D97-AF65-F5344CB8AC3E}">
        <p14:creationId xmlns:p14="http://schemas.microsoft.com/office/powerpoint/2010/main" val="15142853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AVOID SHARING</a:t>
            </a:r>
            <a:endParaRPr lang="en-US" dirty="0"/>
          </a:p>
        </p:txBody>
      </p:sp>
      <p:sp>
        <p:nvSpPr>
          <p:cNvPr id="3" name="Content Placeholder 2"/>
          <p:cNvSpPr>
            <a:spLocks noGrp="1"/>
          </p:cNvSpPr>
          <p:nvPr>
            <p:ph idx="1"/>
          </p:nvPr>
        </p:nvSpPr>
        <p:spPr/>
        <p:txBody>
          <a:bodyPr/>
          <a:lstStyle/>
          <a:p>
            <a:r>
              <a:rPr lang="en-US" dirty="0"/>
              <a:t>C</a:t>
            </a:r>
            <a:r>
              <a:rPr lang="en-US" dirty="0" smtClean="0"/>
              <a:t>lass E-federal offense</a:t>
            </a:r>
          </a:p>
          <a:p>
            <a:endParaRPr lang="en-US" dirty="0" smtClean="0"/>
          </a:p>
          <a:p>
            <a:r>
              <a:rPr lang="en-US" dirty="0"/>
              <a:t>H</a:t>
            </a:r>
            <a:r>
              <a:rPr lang="en-US" dirty="0" smtClean="0"/>
              <a:t>ealth and safety risks</a:t>
            </a:r>
          </a:p>
          <a:p>
            <a:pPr lvl="1"/>
            <a:r>
              <a:rPr lang="en-US" dirty="0"/>
              <a:t>l</a:t>
            </a:r>
            <a:r>
              <a:rPr lang="en-US" dirty="0" smtClean="0"/>
              <a:t>abeling</a:t>
            </a:r>
          </a:p>
          <a:p>
            <a:pPr lvl="1"/>
            <a:r>
              <a:rPr lang="en-US" dirty="0"/>
              <a:t>a</a:t>
            </a:r>
            <a:r>
              <a:rPr lang="en-US" dirty="0" smtClean="0"/>
              <a:t>llergies</a:t>
            </a:r>
          </a:p>
          <a:p>
            <a:pPr lvl="1"/>
            <a:r>
              <a:rPr lang="en-US" dirty="0"/>
              <a:t>o</a:t>
            </a:r>
            <a:r>
              <a:rPr lang="en-US" dirty="0" smtClean="0"/>
              <a:t>ther medical conditions</a:t>
            </a:r>
          </a:p>
          <a:p>
            <a:pPr lvl="1"/>
            <a:r>
              <a:rPr lang="en-US" dirty="0"/>
              <a:t>d</a:t>
            </a:r>
            <a:r>
              <a:rPr lang="en-US" dirty="0" smtClean="0"/>
              <a:t>osing</a:t>
            </a:r>
          </a:p>
          <a:p>
            <a:pPr marL="0" indent="0">
              <a:buNone/>
            </a:pPr>
            <a:endParaRPr lang="en-US" dirty="0"/>
          </a:p>
        </p:txBody>
      </p:sp>
      <p:sp>
        <p:nvSpPr>
          <p:cNvPr id="4" name="Slide Number Placeholder 3"/>
          <p:cNvSpPr>
            <a:spLocks noGrp="1"/>
          </p:cNvSpPr>
          <p:nvPr>
            <p:ph type="sldNum" sz="quarter" idx="12"/>
          </p:nvPr>
        </p:nvSpPr>
        <p:spPr/>
        <p:txBody>
          <a:bodyPr/>
          <a:lstStyle/>
          <a:p>
            <a:fld id="{3A06B8C2-5B3A-4DE3-9451-E9E7BBDB066F}" type="slidenum">
              <a:rPr lang="en-US" smtClean="0"/>
              <a:t>13</a:t>
            </a:fld>
            <a:endParaRPr lang="en-US"/>
          </a:p>
        </p:txBody>
      </p:sp>
      <p:sp>
        <p:nvSpPr>
          <p:cNvPr id="5" name="Footer Placeholder 4"/>
          <p:cNvSpPr>
            <a:spLocks noGrp="1"/>
          </p:cNvSpPr>
          <p:nvPr>
            <p:ph type="ftr" sz="quarter" idx="11"/>
          </p:nvPr>
        </p:nvSpPr>
        <p:spPr/>
        <p:txBody>
          <a:bodyPr/>
          <a:lstStyle/>
          <a:p>
            <a:r>
              <a:rPr lang="en-US" smtClean="0"/>
              <a:t>Start Talking! BIZ</a:t>
            </a:r>
            <a:endParaRPr lang="en-US" dirty="0"/>
          </a:p>
        </p:txBody>
      </p:sp>
    </p:spTree>
    <p:extLst>
      <p:ext uri="{BB962C8B-B14F-4D97-AF65-F5344CB8AC3E}">
        <p14:creationId xmlns:p14="http://schemas.microsoft.com/office/powerpoint/2010/main" val="12028287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share by accident!</a:t>
            </a:r>
            <a:endParaRPr lang="en-US" dirty="0"/>
          </a:p>
        </p:txBody>
      </p:sp>
      <p:sp>
        <p:nvSpPr>
          <p:cNvPr id="3" name="Content Placeholder 2"/>
          <p:cNvSpPr>
            <a:spLocks noGrp="1"/>
          </p:cNvSpPr>
          <p:nvPr>
            <p:ph idx="1"/>
          </p:nvPr>
        </p:nvSpPr>
        <p:spPr/>
        <p:txBody>
          <a:bodyPr/>
          <a:lstStyle/>
          <a:p>
            <a:r>
              <a:rPr lang="en-US" dirty="0" smtClean="0"/>
              <a:t>Keep meds in secure location</a:t>
            </a:r>
          </a:p>
          <a:p>
            <a:r>
              <a:rPr lang="en-US" dirty="0" smtClean="0"/>
              <a:t>Consider a place other than a bathroom</a:t>
            </a:r>
          </a:p>
          <a:p>
            <a:r>
              <a:rPr lang="en-US" dirty="0" smtClean="0"/>
              <a:t>Keep out of sight and reach of children</a:t>
            </a:r>
          </a:p>
          <a:p>
            <a:r>
              <a:rPr lang="en-US" dirty="0" smtClean="0"/>
              <a:t>Store in original containers</a:t>
            </a:r>
          </a:p>
          <a:p>
            <a:r>
              <a:rPr lang="en-US" dirty="0" smtClean="0"/>
              <a:t>Keep close inventory of meds</a:t>
            </a:r>
          </a:p>
          <a:p>
            <a:endParaRPr lang="en-US" dirty="0"/>
          </a:p>
        </p:txBody>
      </p:sp>
      <p:sp>
        <p:nvSpPr>
          <p:cNvPr id="4" name="Slide Number Placeholder 3"/>
          <p:cNvSpPr>
            <a:spLocks noGrp="1"/>
          </p:cNvSpPr>
          <p:nvPr>
            <p:ph type="sldNum" sz="quarter" idx="12"/>
          </p:nvPr>
        </p:nvSpPr>
        <p:spPr/>
        <p:txBody>
          <a:bodyPr/>
          <a:lstStyle/>
          <a:p>
            <a:fld id="{3A06B8C2-5B3A-4DE3-9451-E9E7BBDB066F}" type="slidenum">
              <a:rPr lang="en-US" smtClean="0"/>
              <a:t>14</a:t>
            </a:fld>
            <a:endParaRPr lang="en-US"/>
          </a:p>
        </p:txBody>
      </p:sp>
      <p:sp>
        <p:nvSpPr>
          <p:cNvPr id="5" name="Footer Placeholder 4"/>
          <p:cNvSpPr>
            <a:spLocks noGrp="1"/>
          </p:cNvSpPr>
          <p:nvPr>
            <p:ph type="ftr" sz="quarter" idx="11"/>
          </p:nvPr>
        </p:nvSpPr>
        <p:spPr/>
        <p:txBody>
          <a:bodyPr/>
          <a:lstStyle/>
          <a:p>
            <a:r>
              <a:rPr lang="en-US" smtClean="0"/>
              <a:t>Start Talking! BIZ</a:t>
            </a:r>
            <a:endParaRPr lang="en-US" dirty="0"/>
          </a:p>
        </p:txBody>
      </p:sp>
    </p:spTree>
    <p:extLst>
      <p:ext uri="{BB962C8B-B14F-4D97-AF65-F5344CB8AC3E}">
        <p14:creationId xmlns:p14="http://schemas.microsoft.com/office/powerpoint/2010/main" val="41871523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4626" y="840259"/>
            <a:ext cx="6920723" cy="850430"/>
          </a:xfrm>
        </p:spPr>
        <p:txBody>
          <a:bodyPr>
            <a:noAutofit/>
          </a:bodyPr>
          <a:lstStyle/>
          <a:p>
            <a:pPr marL="571500" indent="-571500"/>
            <a:r>
              <a:rPr lang="en-US" dirty="0" smtClean="0"/>
              <a:t>5. DISPOSE OF MEDICATIONS APPROPRIATELY</a:t>
            </a:r>
            <a:endParaRPr lang="en-US" dirty="0"/>
          </a:p>
        </p:txBody>
      </p:sp>
      <p:sp>
        <p:nvSpPr>
          <p:cNvPr id="3" name="Content Placeholder 2"/>
          <p:cNvSpPr>
            <a:spLocks noGrp="1"/>
          </p:cNvSpPr>
          <p:nvPr>
            <p:ph idx="1"/>
          </p:nvPr>
        </p:nvSpPr>
        <p:spPr>
          <a:xfrm>
            <a:off x="751644" y="2357989"/>
            <a:ext cx="7763705" cy="4351338"/>
          </a:xfrm>
        </p:spPr>
        <p:txBody>
          <a:bodyPr/>
          <a:lstStyle/>
          <a:p>
            <a:r>
              <a:rPr lang="en-US" dirty="0" smtClean="0"/>
              <a:t>Return unused, unneeded or expired Rx meds</a:t>
            </a:r>
          </a:p>
          <a:p>
            <a:r>
              <a:rPr lang="en-US" dirty="0" smtClean="0"/>
              <a:t>Mix meds with unpalatable substance</a:t>
            </a:r>
          </a:p>
          <a:p>
            <a:r>
              <a:rPr lang="en-US" dirty="0" smtClean="0"/>
              <a:t>Place mixture in sealed bag</a:t>
            </a:r>
          </a:p>
          <a:p>
            <a:r>
              <a:rPr lang="en-US" dirty="0" smtClean="0"/>
              <a:t>Throw bag in household trash</a:t>
            </a:r>
          </a:p>
          <a:p>
            <a:r>
              <a:rPr lang="en-US" dirty="0" smtClean="0"/>
              <a:t>Scratch-out information on Rx bottle and throw in trash</a:t>
            </a:r>
          </a:p>
          <a:p>
            <a:endParaRPr lang="en-US" dirty="0"/>
          </a:p>
        </p:txBody>
      </p:sp>
      <p:sp>
        <p:nvSpPr>
          <p:cNvPr id="4" name="Slide Number Placeholder 3"/>
          <p:cNvSpPr>
            <a:spLocks noGrp="1"/>
          </p:cNvSpPr>
          <p:nvPr>
            <p:ph type="sldNum" sz="quarter" idx="12"/>
          </p:nvPr>
        </p:nvSpPr>
        <p:spPr/>
        <p:txBody>
          <a:bodyPr/>
          <a:lstStyle/>
          <a:p>
            <a:fld id="{3A06B8C2-5B3A-4DE3-9451-E9E7BBDB066F}" type="slidenum">
              <a:rPr lang="en-US" smtClean="0"/>
              <a:t>15</a:t>
            </a:fld>
            <a:endParaRPr lang="en-US"/>
          </a:p>
        </p:txBody>
      </p:sp>
      <p:sp>
        <p:nvSpPr>
          <p:cNvPr id="5" name="Footer Placeholder 4"/>
          <p:cNvSpPr>
            <a:spLocks noGrp="1"/>
          </p:cNvSpPr>
          <p:nvPr>
            <p:ph type="ftr" sz="quarter" idx="11"/>
          </p:nvPr>
        </p:nvSpPr>
        <p:spPr/>
        <p:txBody>
          <a:bodyPr/>
          <a:lstStyle/>
          <a:p>
            <a:r>
              <a:rPr lang="en-US" smtClean="0"/>
              <a:t>Start Talking! BIZ</a:t>
            </a:r>
            <a:endParaRPr lang="en-US" dirty="0"/>
          </a:p>
        </p:txBody>
      </p:sp>
    </p:spTree>
    <p:extLst>
      <p:ext uri="{BB962C8B-B14F-4D97-AF65-F5344CB8AC3E}">
        <p14:creationId xmlns:p14="http://schemas.microsoft.com/office/powerpoint/2010/main" val="32671359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4626" y="812681"/>
            <a:ext cx="6920723" cy="1001576"/>
          </a:xfrm>
        </p:spPr>
        <p:txBody>
          <a:bodyPr>
            <a:normAutofit fontScale="90000"/>
          </a:bodyPr>
          <a:lstStyle/>
          <a:p>
            <a:r>
              <a:rPr lang="en-US" dirty="0" smtClean="0"/>
              <a:t>Know someone with a problem?</a:t>
            </a:r>
            <a:endParaRPr lang="en-US" dirty="0"/>
          </a:p>
        </p:txBody>
      </p:sp>
      <p:sp>
        <p:nvSpPr>
          <p:cNvPr id="3" name="Content Placeholder 2"/>
          <p:cNvSpPr>
            <a:spLocks noGrp="1"/>
          </p:cNvSpPr>
          <p:nvPr>
            <p:ph idx="1"/>
          </p:nvPr>
        </p:nvSpPr>
        <p:spPr/>
        <p:txBody>
          <a:bodyPr>
            <a:normAutofit lnSpcReduction="10000"/>
          </a:bodyPr>
          <a:lstStyle/>
          <a:p>
            <a:r>
              <a:rPr lang="en-US" dirty="0" smtClean="0"/>
              <a:t>Help is available</a:t>
            </a:r>
          </a:p>
          <a:p>
            <a:endParaRPr lang="en-US" dirty="0" smtClean="0"/>
          </a:p>
          <a:p>
            <a:r>
              <a:rPr lang="en-US" dirty="0" smtClean="0"/>
              <a:t>Contact a professional</a:t>
            </a:r>
          </a:p>
          <a:p>
            <a:endParaRPr lang="en-US" dirty="0" smtClean="0"/>
          </a:p>
          <a:p>
            <a:r>
              <a:rPr lang="en-US" dirty="0" smtClean="0"/>
              <a:t>Check out resources available</a:t>
            </a:r>
          </a:p>
          <a:p>
            <a:endParaRPr lang="en-US" dirty="0"/>
          </a:p>
          <a:p>
            <a:endParaRPr lang="en-US" dirty="0" smtClean="0"/>
          </a:p>
          <a:p>
            <a:pPr marL="0" indent="0" algn="ctr">
              <a:buNone/>
            </a:pPr>
            <a:r>
              <a:rPr lang="en-US" dirty="0" smtClean="0"/>
              <a:t>For more information about helping resources,      visit </a:t>
            </a:r>
            <a:r>
              <a:rPr lang="en-US" dirty="0" smtClean="0">
                <a:solidFill>
                  <a:srgbClr val="C00000"/>
                </a:solidFill>
              </a:rPr>
              <a:t>www.GenerationRxWorkplace.com</a:t>
            </a:r>
            <a:endParaRPr lang="en-US" dirty="0">
              <a:solidFill>
                <a:srgbClr val="C00000"/>
              </a:solidFill>
            </a:endParaRPr>
          </a:p>
        </p:txBody>
      </p:sp>
      <p:sp>
        <p:nvSpPr>
          <p:cNvPr id="4" name="Slide Number Placeholder 3"/>
          <p:cNvSpPr>
            <a:spLocks noGrp="1"/>
          </p:cNvSpPr>
          <p:nvPr>
            <p:ph type="sldNum" sz="quarter" idx="12"/>
          </p:nvPr>
        </p:nvSpPr>
        <p:spPr/>
        <p:txBody>
          <a:bodyPr/>
          <a:lstStyle/>
          <a:p>
            <a:fld id="{3A06B8C2-5B3A-4DE3-9451-E9E7BBDB066F}" type="slidenum">
              <a:rPr lang="en-US" smtClean="0"/>
              <a:t>16</a:t>
            </a:fld>
            <a:endParaRPr lang="en-US"/>
          </a:p>
        </p:txBody>
      </p:sp>
      <p:sp>
        <p:nvSpPr>
          <p:cNvPr id="5" name="Footer Placeholder 4"/>
          <p:cNvSpPr>
            <a:spLocks noGrp="1"/>
          </p:cNvSpPr>
          <p:nvPr>
            <p:ph type="ftr" sz="quarter" idx="11"/>
          </p:nvPr>
        </p:nvSpPr>
        <p:spPr/>
        <p:txBody>
          <a:bodyPr/>
          <a:lstStyle/>
          <a:p>
            <a:r>
              <a:rPr lang="en-US" smtClean="0"/>
              <a:t>Start Talking! BIZ</a:t>
            </a:r>
            <a:endParaRPr lang="en-US" dirty="0"/>
          </a:p>
        </p:txBody>
      </p:sp>
    </p:spTree>
    <p:extLst>
      <p:ext uri="{BB962C8B-B14F-4D97-AF65-F5344CB8AC3E}">
        <p14:creationId xmlns:p14="http://schemas.microsoft.com/office/powerpoint/2010/main" val="32855111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703044" y="915654"/>
            <a:ext cx="7762875" cy="4351338"/>
          </a:xfrm>
        </p:spPr>
        <p:txBody>
          <a:bodyPr/>
          <a:lstStyle/>
          <a:p>
            <a:pPr marL="0" lvl="0" indent="0" algn="ctr">
              <a:buNone/>
            </a:pPr>
            <a:r>
              <a:rPr lang="en-US" sz="3600" dirty="0" smtClean="0"/>
              <a:t>The </a:t>
            </a:r>
            <a:r>
              <a:rPr lang="en-US" sz="3600" dirty="0"/>
              <a:t>abuse of prescription medications is </a:t>
            </a:r>
            <a:r>
              <a:rPr lang="en-US" sz="4400" b="1" dirty="0">
                <a:solidFill>
                  <a:srgbClr val="C00000"/>
                </a:solidFill>
              </a:rPr>
              <a:t>100%</a:t>
            </a:r>
            <a:r>
              <a:rPr lang="en-US" sz="3600" dirty="0"/>
              <a:t> </a:t>
            </a:r>
            <a:r>
              <a:rPr lang="en-US" sz="3600" dirty="0" smtClean="0"/>
              <a:t>preventable!</a:t>
            </a:r>
            <a:endParaRPr lang="en-US" dirty="0"/>
          </a:p>
        </p:txBody>
      </p:sp>
      <p:sp>
        <p:nvSpPr>
          <p:cNvPr id="2" name="Footer Placeholder 1"/>
          <p:cNvSpPr>
            <a:spLocks noGrp="1"/>
          </p:cNvSpPr>
          <p:nvPr>
            <p:ph type="ftr" sz="quarter" idx="11"/>
          </p:nvPr>
        </p:nvSpPr>
        <p:spPr/>
        <p:txBody>
          <a:bodyPr/>
          <a:lstStyle/>
          <a:p>
            <a:r>
              <a:rPr lang="en-US" smtClean="0"/>
              <a:t>Start Talking! BIZ</a:t>
            </a:r>
            <a:endParaRPr lang="en-US"/>
          </a:p>
        </p:txBody>
      </p:sp>
      <p:sp>
        <p:nvSpPr>
          <p:cNvPr id="5" name="Slide Number Placeholder 4"/>
          <p:cNvSpPr>
            <a:spLocks noGrp="1"/>
          </p:cNvSpPr>
          <p:nvPr>
            <p:ph type="sldNum" sz="quarter" idx="12"/>
          </p:nvPr>
        </p:nvSpPr>
        <p:spPr/>
        <p:txBody>
          <a:bodyPr/>
          <a:lstStyle/>
          <a:p>
            <a:fld id="{3A06B8C2-5B3A-4DE3-9451-E9E7BBDB066F}" type="slidenum">
              <a:rPr lang="en-US" smtClean="0"/>
              <a:t>17</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3043" y="3476135"/>
            <a:ext cx="7812306" cy="3076169"/>
          </a:xfrm>
          <a:prstGeom prst="rect">
            <a:avLst/>
          </a:prstGeom>
        </p:spPr>
      </p:pic>
    </p:spTree>
    <p:extLst>
      <p:ext uri="{BB962C8B-B14F-4D97-AF65-F5344CB8AC3E}">
        <p14:creationId xmlns:p14="http://schemas.microsoft.com/office/powerpoint/2010/main" val="18064777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4626" y="763254"/>
            <a:ext cx="6920723" cy="1001576"/>
          </a:xfrm>
        </p:spPr>
        <p:txBody>
          <a:bodyPr/>
          <a:lstStyle/>
          <a:p>
            <a:r>
              <a:rPr lang="en-US" dirty="0" smtClean="0"/>
              <a:t>We take a lot of meds!</a:t>
            </a:r>
            <a:endParaRPr lang="en-US" dirty="0"/>
          </a:p>
        </p:txBody>
      </p:sp>
      <p:sp>
        <p:nvSpPr>
          <p:cNvPr id="3" name="Content Placeholder 2"/>
          <p:cNvSpPr>
            <a:spLocks noGrp="1"/>
          </p:cNvSpPr>
          <p:nvPr>
            <p:ph idx="1"/>
          </p:nvPr>
        </p:nvSpPr>
        <p:spPr>
          <a:xfrm>
            <a:off x="751644" y="2086527"/>
            <a:ext cx="7763705" cy="4351338"/>
          </a:xfrm>
        </p:spPr>
        <p:txBody>
          <a:bodyPr/>
          <a:lstStyle/>
          <a:p>
            <a:r>
              <a:rPr lang="en-US" dirty="0" smtClean="0"/>
              <a:t>70% take at least one</a:t>
            </a:r>
          </a:p>
          <a:p>
            <a:endParaRPr lang="en-US" dirty="0" smtClean="0"/>
          </a:p>
          <a:p>
            <a:r>
              <a:rPr lang="en-US" dirty="0" smtClean="0"/>
              <a:t>50% take at least 2</a:t>
            </a:r>
          </a:p>
          <a:p>
            <a:endParaRPr lang="en-US" dirty="0" smtClean="0"/>
          </a:p>
          <a:p>
            <a:r>
              <a:rPr lang="en-US" dirty="0" smtClean="0"/>
              <a:t>20% take 5 or more</a:t>
            </a:r>
            <a:endParaRPr lang="en-US" dirty="0"/>
          </a:p>
        </p:txBody>
      </p:sp>
      <p:sp>
        <p:nvSpPr>
          <p:cNvPr id="6" name="Rectangle 5"/>
          <p:cNvSpPr/>
          <p:nvPr/>
        </p:nvSpPr>
        <p:spPr>
          <a:xfrm>
            <a:off x="5054987" y="3557588"/>
            <a:ext cx="1645851"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p:txBody>
          <a:bodyPr/>
          <a:lstStyle/>
          <a:p>
            <a:fld id="{3A06B8C2-5B3A-4DE3-9451-E9E7BBDB066F}" type="slidenum">
              <a:rPr lang="en-US" smtClean="0"/>
              <a:t>2</a:t>
            </a:fld>
            <a:endParaRPr lang="en-US"/>
          </a:p>
        </p:txBody>
      </p:sp>
      <p:sp>
        <p:nvSpPr>
          <p:cNvPr id="8" name="Footer Placeholder 7"/>
          <p:cNvSpPr>
            <a:spLocks noGrp="1"/>
          </p:cNvSpPr>
          <p:nvPr>
            <p:ph type="ftr" sz="quarter" idx="11"/>
          </p:nvPr>
        </p:nvSpPr>
        <p:spPr/>
        <p:txBody>
          <a:bodyPr/>
          <a:lstStyle/>
          <a:p>
            <a:r>
              <a:rPr lang="en-US" smtClean="0"/>
              <a:t>Start Talking! BIZ</a:t>
            </a:r>
            <a:endParaRPr lang="en-US" dirty="0"/>
          </a:p>
        </p:txBody>
      </p:sp>
    </p:spTree>
    <p:extLst>
      <p:ext uri="{BB962C8B-B14F-4D97-AF65-F5344CB8AC3E}">
        <p14:creationId xmlns:p14="http://schemas.microsoft.com/office/powerpoint/2010/main" val="4173117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4626" y="746263"/>
            <a:ext cx="6920723" cy="1001576"/>
          </a:xfrm>
        </p:spPr>
        <p:txBody>
          <a:bodyPr/>
          <a:lstStyle/>
          <a:p>
            <a:r>
              <a:rPr lang="en-US" dirty="0" smtClean="0"/>
              <a:t>Many are Abused</a:t>
            </a:r>
            <a:endParaRPr lang="en-US" dirty="0"/>
          </a:p>
        </p:txBody>
      </p:sp>
      <p:sp>
        <p:nvSpPr>
          <p:cNvPr id="3" name="Content Placeholder 2"/>
          <p:cNvSpPr>
            <a:spLocks noGrp="1"/>
          </p:cNvSpPr>
          <p:nvPr>
            <p:ph idx="1"/>
          </p:nvPr>
        </p:nvSpPr>
        <p:spPr>
          <a:xfrm>
            <a:off x="751644" y="2057951"/>
            <a:ext cx="7763705" cy="4351338"/>
          </a:xfrm>
        </p:spPr>
        <p:txBody>
          <a:bodyPr/>
          <a:lstStyle/>
          <a:p>
            <a:pPr lvl="0"/>
            <a:r>
              <a:rPr lang="en-US" dirty="0"/>
              <a:t>S</a:t>
            </a:r>
            <a:r>
              <a:rPr lang="en-US" dirty="0" smtClean="0"/>
              <a:t>econd </a:t>
            </a:r>
            <a:r>
              <a:rPr lang="en-US" dirty="0"/>
              <a:t>only to </a:t>
            </a:r>
            <a:r>
              <a:rPr lang="en-US" dirty="0" smtClean="0"/>
              <a:t>marijuana</a:t>
            </a:r>
          </a:p>
          <a:p>
            <a:pPr lvl="0"/>
            <a:endParaRPr lang="en-US" dirty="0" smtClean="0"/>
          </a:p>
          <a:p>
            <a:pPr lvl="0"/>
            <a:r>
              <a:rPr lang="en-US" dirty="0"/>
              <a:t>H</a:t>
            </a:r>
            <a:r>
              <a:rPr lang="en-US" dirty="0" smtClean="0"/>
              <a:t>igher </a:t>
            </a:r>
            <a:r>
              <a:rPr lang="en-US" dirty="0"/>
              <a:t>than all other drugs of abuse COMBINED </a:t>
            </a:r>
            <a:endParaRPr lang="en-US" dirty="0" smtClean="0"/>
          </a:p>
          <a:p>
            <a:endParaRPr lang="en-US" dirty="0" smtClean="0"/>
          </a:p>
          <a:p>
            <a:r>
              <a:rPr lang="en-US" dirty="0"/>
              <a:t>C</a:t>
            </a:r>
            <a:r>
              <a:rPr lang="en-US" dirty="0" smtClean="0"/>
              <a:t>lassified as </a:t>
            </a:r>
            <a:r>
              <a:rPr lang="en-US" dirty="0"/>
              <a:t>an </a:t>
            </a:r>
            <a:r>
              <a:rPr lang="en-US" dirty="0" smtClean="0"/>
              <a:t>epidemic</a:t>
            </a:r>
            <a:endParaRPr lang="en-US" dirty="0"/>
          </a:p>
          <a:p>
            <a:pPr lvl="0"/>
            <a:endParaRPr lang="en-US" dirty="0"/>
          </a:p>
          <a:p>
            <a:endParaRPr lang="en-US" dirty="0"/>
          </a:p>
        </p:txBody>
      </p:sp>
      <p:sp>
        <p:nvSpPr>
          <p:cNvPr id="4" name="Slide Number Placeholder 3"/>
          <p:cNvSpPr>
            <a:spLocks noGrp="1"/>
          </p:cNvSpPr>
          <p:nvPr>
            <p:ph type="sldNum" sz="quarter" idx="12"/>
          </p:nvPr>
        </p:nvSpPr>
        <p:spPr/>
        <p:txBody>
          <a:bodyPr/>
          <a:lstStyle/>
          <a:p>
            <a:fld id="{3A06B8C2-5B3A-4DE3-9451-E9E7BBDB066F}"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Start Talking! BIZ</a:t>
            </a:r>
            <a:endParaRPr lang="en-US" dirty="0"/>
          </a:p>
        </p:txBody>
      </p:sp>
    </p:spTree>
    <p:extLst>
      <p:ext uri="{BB962C8B-B14F-4D97-AF65-F5344CB8AC3E}">
        <p14:creationId xmlns:p14="http://schemas.microsoft.com/office/powerpoint/2010/main" val="23367186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4627" y="703400"/>
            <a:ext cx="6920723" cy="1001576"/>
          </a:xfrm>
        </p:spPr>
        <p:txBody>
          <a:bodyPr/>
          <a:lstStyle/>
          <a:p>
            <a:r>
              <a:rPr lang="en-US" dirty="0" smtClean="0"/>
              <a:t>Take an active role!</a:t>
            </a:r>
            <a:endParaRPr lang="en-US" dirty="0"/>
          </a:p>
        </p:txBody>
      </p:sp>
      <p:sp>
        <p:nvSpPr>
          <p:cNvPr id="3" name="Content Placeholder 2"/>
          <p:cNvSpPr>
            <a:spLocks noGrp="1"/>
          </p:cNvSpPr>
          <p:nvPr>
            <p:ph idx="1"/>
          </p:nvPr>
        </p:nvSpPr>
        <p:spPr>
          <a:xfrm>
            <a:off x="751645" y="2123981"/>
            <a:ext cx="7763705" cy="4351338"/>
          </a:xfrm>
        </p:spPr>
        <p:txBody>
          <a:bodyPr>
            <a:normAutofit lnSpcReduction="10000"/>
          </a:bodyPr>
          <a:lstStyle/>
          <a:p>
            <a:pPr marL="514350" indent="-514350">
              <a:buFont typeface="+mj-lt"/>
              <a:buAutoNum type="arabicPeriod"/>
            </a:pPr>
            <a:r>
              <a:rPr lang="en-US" dirty="0" smtClean="0"/>
              <a:t>Talk to your doctor</a:t>
            </a:r>
          </a:p>
          <a:p>
            <a:pPr marL="514350" indent="-514350">
              <a:buFont typeface="+mj-lt"/>
              <a:buAutoNum type="arabicPeriod"/>
            </a:pPr>
            <a:endParaRPr lang="en-US" dirty="0" smtClean="0"/>
          </a:p>
          <a:p>
            <a:pPr marL="514350" indent="-514350">
              <a:buFont typeface="+mj-lt"/>
              <a:buAutoNum type="arabicPeriod"/>
            </a:pPr>
            <a:r>
              <a:rPr lang="en-US" dirty="0" smtClean="0"/>
              <a:t>Talk to your pharmacist</a:t>
            </a:r>
          </a:p>
          <a:p>
            <a:pPr marL="514350" indent="-514350">
              <a:buFont typeface="+mj-lt"/>
              <a:buAutoNum type="arabicPeriod"/>
            </a:pPr>
            <a:endParaRPr lang="en-US" dirty="0" smtClean="0"/>
          </a:p>
          <a:p>
            <a:pPr marL="514350" indent="-514350">
              <a:buFont typeface="+mj-lt"/>
              <a:buAutoNum type="arabicPeriod"/>
            </a:pPr>
            <a:r>
              <a:rPr lang="en-US" dirty="0" smtClean="0"/>
              <a:t>Use as directed</a:t>
            </a:r>
          </a:p>
          <a:p>
            <a:pPr marL="514350" indent="-514350">
              <a:buFont typeface="+mj-lt"/>
              <a:buAutoNum type="arabicPeriod"/>
            </a:pPr>
            <a:endParaRPr lang="en-US" dirty="0" smtClean="0"/>
          </a:p>
          <a:p>
            <a:pPr marL="514350" indent="-514350">
              <a:buFont typeface="+mj-lt"/>
              <a:buAutoNum type="arabicPeriod"/>
            </a:pPr>
            <a:r>
              <a:rPr lang="en-US" dirty="0" smtClean="0"/>
              <a:t>Avoid sharing (on purpose or unintentionally)</a:t>
            </a:r>
          </a:p>
          <a:p>
            <a:pPr marL="514350" indent="-514350">
              <a:buFont typeface="+mj-lt"/>
              <a:buAutoNum type="arabicPeriod"/>
            </a:pPr>
            <a:endParaRPr lang="en-US" dirty="0" smtClean="0"/>
          </a:p>
          <a:p>
            <a:pPr marL="514350" indent="-514350">
              <a:buFont typeface="+mj-lt"/>
              <a:buAutoNum type="arabicPeriod"/>
            </a:pPr>
            <a:r>
              <a:rPr lang="en-US" dirty="0" smtClean="0"/>
              <a:t>Dispose of medications properly</a:t>
            </a:r>
            <a:endParaRPr lang="en-US" dirty="0"/>
          </a:p>
        </p:txBody>
      </p:sp>
      <p:sp>
        <p:nvSpPr>
          <p:cNvPr id="4" name="Slide Number Placeholder 3"/>
          <p:cNvSpPr>
            <a:spLocks noGrp="1"/>
          </p:cNvSpPr>
          <p:nvPr>
            <p:ph type="sldNum" sz="quarter" idx="12"/>
          </p:nvPr>
        </p:nvSpPr>
        <p:spPr/>
        <p:txBody>
          <a:bodyPr/>
          <a:lstStyle/>
          <a:p>
            <a:fld id="{3A06B8C2-5B3A-4DE3-9451-E9E7BBDB066F}"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Start Talking! BIZ</a:t>
            </a:r>
            <a:endParaRPr lang="en-US" dirty="0"/>
          </a:p>
        </p:txBody>
      </p:sp>
    </p:spTree>
    <p:extLst>
      <p:ext uri="{BB962C8B-B14F-4D97-AF65-F5344CB8AC3E}">
        <p14:creationId xmlns:p14="http://schemas.microsoft.com/office/powerpoint/2010/main" val="3984881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4626" y="731975"/>
            <a:ext cx="6920723" cy="1001576"/>
          </a:xfrm>
        </p:spPr>
        <p:txBody>
          <a:bodyPr/>
          <a:lstStyle/>
          <a:p>
            <a:r>
              <a:rPr lang="en-US" dirty="0" smtClean="0"/>
              <a:t>1. TALK TO YOUR DOCTOR</a:t>
            </a:r>
            <a:endParaRPr lang="en-US" dirty="0"/>
          </a:p>
        </p:txBody>
      </p:sp>
      <p:sp>
        <p:nvSpPr>
          <p:cNvPr id="3" name="Content Placeholder 2"/>
          <p:cNvSpPr>
            <a:spLocks noGrp="1"/>
          </p:cNvSpPr>
          <p:nvPr>
            <p:ph idx="1"/>
          </p:nvPr>
        </p:nvSpPr>
        <p:spPr/>
        <p:txBody>
          <a:bodyPr/>
          <a:lstStyle/>
          <a:p>
            <a:r>
              <a:rPr lang="en-US" dirty="0" smtClean="0"/>
              <a:t>Right &amp; responsibility</a:t>
            </a:r>
          </a:p>
          <a:p>
            <a:endParaRPr lang="en-US" dirty="0" smtClean="0"/>
          </a:p>
          <a:p>
            <a:r>
              <a:rPr lang="en-US" dirty="0" smtClean="0"/>
              <a:t>BEFORE prescribed a drug</a:t>
            </a:r>
          </a:p>
          <a:p>
            <a:endParaRPr lang="en-US" dirty="0" smtClean="0"/>
          </a:p>
          <a:p>
            <a:r>
              <a:rPr lang="en-US" dirty="0" smtClean="0"/>
              <a:t>Prepare questions</a:t>
            </a:r>
          </a:p>
          <a:p>
            <a:pPr marL="971550" lvl="1" indent="-514350">
              <a:buFont typeface="+mj-lt"/>
              <a:buAutoNum type="arabicPeriod"/>
            </a:pPr>
            <a:r>
              <a:rPr lang="en-US" dirty="0" smtClean="0"/>
              <a:t>Questions </a:t>
            </a:r>
            <a:r>
              <a:rPr lang="en-US" dirty="0"/>
              <a:t>about </a:t>
            </a:r>
            <a:r>
              <a:rPr lang="en-US" u="sng" dirty="0"/>
              <a:t>symptoms</a:t>
            </a:r>
          </a:p>
          <a:p>
            <a:pPr marL="971550" lvl="1" indent="-514350">
              <a:buFont typeface="+mj-lt"/>
              <a:buAutoNum type="arabicPeriod"/>
            </a:pPr>
            <a:r>
              <a:rPr lang="en-US" dirty="0"/>
              <a:t>Questions about the </a:t>
            </a:r>
            <a:r>
              <a:rPr lang="en-US" u="sng" dirty="0"/>
              <a:t>drug</a:t>
            </a:r>
          </a:p>
          <a:p>
            <a:pPr marL="971550" lvl="1" indent="-514350">
              <a:buFont typeface="+mj-lt"/>
              <a:buAutoNum type="arabicPeriod"/>
            </a:pPr>
            <a:r>
              <a:rPr lang="en-US" dirty="0"/>
              <a:t>Questions about </a:t>
            </a:r>
            <a:r>
              <a:rPr lang="en-US" u="sng" dirty="0"/>
              <a:t>taking the drug</a:t>
            </a:r>
          </a:p>
          <a:p>
            <a:endParaRPr lang="en-US" dirty="0"/>
          </a:p>
        </p:txBody>
      </p:sp>
      <p:sp>
        <p:nvSpPr>
          <p:cNvPr id="5" name="Slide Number Placeholder 4"/>
          <p:cNvSpPr>
            <a:spLocks noGrp="1"/>
          </p:cNvSpPr>
          <p:nvPr>
            <p:ph type="sldNum" sz="quarter" idx="12"/>
          </p:nvPr>
        </p:nvSpPr>
        <p:spPr/>
        <p:txBody>
          <a:bodyPr/>
          <a:lstStyle/>
          <a:p>
            <a:fld id="{3A06B8C2-5B3A-4DE3-9451-E9E7BBDB066F}" type="slidenum">
              <a:rPr lang="en-US" smtClean="0"/>
              <a:t>5</a:t>
            </a:fld>
            <a:endParaRPr lang="en-US"/>
          </a:p>
        </p:txBody>
      </p:sp>
      <p:sp>
        <p:nvSpPr>
          <p:cNvPr id="6" name="Footer Placeholder 5"/>
          <p:cNvSpPr>
            <a:spLocks noGrp="1"/>
          </p:cNvSpPr>
          <p:nvPr>
            <p:ph type="ftr" sz="quarter" idx="11"/>
          </p:nvPr>
        </p:nvSpPr>
        <p:spPr/>
        <p:txBody>
          <a:bodyPr/>
          <a:lstStyle/>
          <a:p>
            <a:r>
              <a:rPr lang="en-US" smtClean="0"/>
              <a:t>Start Talking! BIZ</a:t>
            </a:r>
            <a:endParaRPr lang="en-US" dirty="0"/>
          </a:p>
        </p:txBody>
      </p:sp>
      <p:pic>
        <p:nvPicPr>
          <p:cNvPr id="7" name="Picture 6"/>
          <p:cNvPicPr>
            <a:picLocks noChangeAspect="1"/>
          </p:cNvPicPr>
          <p:nvPr/>
        </p:nvPicPr>
        <p:blipFill>
          <a:blip r:embed="rId3" cstate="print">
            <a:clrChange>
              <a:clrFrom>
                <a:srgbClr val="FBFBFB"/>
              </a:clrFrom>
              <a:clrTo>
                <a:srgbClr val="FBFBFB">
                  <a:alpha val="0"/>
                </a:srgbClr>
              </a:clrTo>
            </a:clrChange>
            <a:extLst>
              <a:ext uri="{28A0092B-C50C-407E-A947-70E740481C1C}">
                <a14:useLocalDpi xmlns:a14="http://schemas.microsoft.com/office/drawing/2010/main" val="0"/>
              </a:ext>
            </a:extLst>
          </a:blip>
          <a:stretch>
            <a:fillRect/>
          </a:stretch>
        </p:blipFill>
        <p:spPr>
          <a:xfrm>
            <a:off x="6491863" y="4010526"/>
            <a:ext cx="2389632" cy="2557272"/>
          </a:xfrm>
          <a:prstGeom prst="rect">
            <a:avLst/>
          </a:prstGeom>
        </p:spPr>
      </p:pic>
    </p:spTree>
    <p:extLst>
      <p:ext uri="{BB962C8B-B14F-4D97-AF65-F5344CB8AC3E}">
        <p14:creationId xmlns:p14="http://schemas.microsoft.com/office/powerpoint/2010/main" val="27370505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Questions about Your </a:t>
            </a:r>
            <a:r>
              <a:rPr lang="en-US" u="sng" dirty="0" smtClean="0"/>
              <a:t>Symptoms</a:t>
            </a:r>
            <a:endParaRPr lang="en-US" u="sng" dirty="0"/>
          </a:p>
        </p:txBody>
      </p:sp>
      <p:sp>
        <p:nvSpPr>
          <p:cNvPr id="4" name="Rounded Rectangular Callout 3"/>
          <p:cNvSpPr/>
          <p:nvPr/>
        </p:nvSpPr>
        <p:spPr>
          <a:xfrm>
            <a:off x="614363" y="1885950"/>
            <a:ext cx="8072437" cy="4171950"/>
          </a:xfrm>
          <a:prstGeom prst="wedgeRoundRectCallout">
            <a:avLst>
              <a:gd name="adj1" fmla="val 7840"/>
              <a:gd name="adj2" fmla="val 66609"/>
              <a:gd name="adj3" fmla="val 16667"/>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95000"/>
                </a:schemeClr>
              </a:solidFill>
            </a:endParaRPr>
          </a:p>
        </p:txBody>
      </p:sp>
      <p:sp>
        <p:nvSpPr>
          <p:cNvPr id="3" name="Content Placeholder 2"/>
          <p:cNvSpPr>
            <a:spLocks noGrp="1"/>
          </p:cNvSpPr>
          <p:nvPr>
            <p:ph idx="4294967295"/>
          </p:nvPr>
        </p:nvSpPr>
        <p:spPr>
          <a:xfrm>
            <a:off x="922338" y="2128838"/>
            <a:ext cx="7764462" cy="4351338"/>
          </a:xfrm>
        </p:spPr>
        <p:txBody>
          <a:bodyPr/>
          <a:lstStyle/>
          <a:p>
            <a:pPr lvl="0"/>
            <a:r>
              <a:rPr lang="en-US" dirty="0"/>
              <a:t>Where do you think my symptoms are coming from?</a:t>
            </a:r>
          </a:p>
          <a:p>
            <a:pPr marL="0" indent="0">
              <a:buNone/>
            </a:pPr>
            <a:endParaRPr lang="en-US" dirty="0"/>
          </a:p>
          <a:p>
            <a:pPr lvl="0"/>
            <a:r>
              <a:rPr lang="en-US" dirty="0"/>
              <a:t>Is there anything I can do to prevent this condition in the future</a:t>
            </a:r>
            <a:r>
              <a:rPr lang="en-US" dirty="0" smtClean="0"/>
              <a:t>?</a:t>
            </a:r>
          </a:p>
          <a:p>
            <a:pPr marL="0" lvl="0" indent="0">
              <a:buNone/>
            </a:pPr>
            <a:r>
              <a:rPr lang="en-US" b="1" dirty="0"/>
              <a:t> </a:t>
            </a:r>
            <a:endParaRPr lang="en-US" dirty="0"/>
          </a:p>
          <a:p>
            <a:r>
              <a:rPr lang="en-US" dirty="0"/>
              <a:t>What are some things – besides taking meds – that I could do to manage the symptoms?</a:t>
            </a:r>
          </a:p>
        </p:txBody>
      </p:sp>
      <p:sp>
        <p:nvSpPr>
          <p:cNvPr id="5" name="Footer Placeholder 4"/>
          <p:cNvSpPr>
            <a:spLocks noGrp="1"/>
          </p:cNvSpPr>
          <p:nvPr>
            <p:ph type="ftr" sz="quarter" idx="11"/>
          </p:nvPr>
        </p:nvSpPr>
        <p:spPr/>
        <p:txBody>
          <a:bodyPr/>
          <a:lstStyle/>
          <a:p>
            <a:r>
              <a:rPr lang="en-US" smtClean="0"/>
              <a:t>Start Talking! BIZ</a:t>
            </a:r>
            <a:endParaRPr lang="en-US"/>
          </a:p>
        </p:txBody>
      </p:sp>
      <p:sp>
        <p:nvSpPr>
          <p:cNvPr id="6" name="Slide Number Placeholder 5"/>
          <p:cNvSpPr>
            <a:spLocks noGrp="1"/>
          </p:cNvSpPr>
          <p:nvPr>
            <p:ph type="sldNum" sz="quarter" idx="12"/>
          </p:nvPr>
        </p:nvSpPr>
        <p:spPr/>
        <p:txBody>
          <a:bodyPr/>
          <a:lstStyle/>
          <a:p>
            <a:fld id="{3A06B8C2-5B3A-4DE3-9451-E9E7BBDB066F}" type="slidenum">
              <a:rPr lang="en-US" smtClean="0"/>
              <a:t>6</a:t>
            </a:fld>
            <a:endParaRPr lang="en-US"/>
          </a:p>
        </p:txBody>
      </p:sp>
    </p:spTree>
    <p:extLst>
      <p:ext uri="{BB962C8B-B14F-4D97-AF65-F5344CB8AC3E}">
        <p14:creationId xmlns:p14="http://schemas.microsoft.com/office/powerpoint/2010/main" val="37700119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about the </a:t>
            </a:r>
            <a:r>
              <a:rPr lang="en-US" u="sng" dirty="0" smtClean="0"/>
              <a:t>Drug</a:t>
            </a:r>
            <a:endParaRPr lang="en-US" u="sng" dirty="0"/>
          </a:p>
        </p:txBody>
      </p:sp>
      <p:sp>
        <p:nvSpPr>
          <p:cNvPr id="5" name="Rounded Rectangular Callout 4"/>
          <p:cNvSpPr/>
          <p:nvPr/>
        </p:nvSpPr>
        <p:spPr>
          <a:xfrm>
            <a:off x="614363" y="1885950"/>
            <a:ext cx="8072437" cy="4171950"/>
          </a:xfrm>
          <a:prstGeom prst="wedgeRoundRectCallout">
            <a:avLst>
              <a:gd name="adj1" fmla="val 7840"/>
              <a:gd name="adj2" fmla="val 66609"/>
              <a:gd name="adj3" fmla="val 16667"/>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95000"/>
                </a:schemeClr>
              </a:solidFill>
            </a:endParaRPr>
          </a:p>
        </p:txBody>
      </p:sp>
      <p:sp>
        <p:nvSpPr>
          <p:cNvPr id="3" name="Content Placeholder 2"/>
          <p:cNvSpPr>
            <a:spLocks noGrp="1"/>
          </p:cNvSpPr>
          <p:nvPr>
            <p:ph idx="4294967295"/>
          </p:nvPr>
        </p:nvSpPr>
        <p:spPr>
          <a:xfrm>
            <a:off x="1046163" y="2062163"/>
            <a:ext cx="7640637" cy="4351337"/>
          </a:xfrm>
        </p:spPr>
        <p:txBody>
          <a:bodyPr>
            <a:normAutofit/>
          </a:bodyPr>
          <a:lstStyle/>
          <a:p>
            <a:pPr lvl="0"/>
            <a:r>
              <a:rPr lang="en-US" sz="2400" dirty="0"/>
              <a:t>Can you please spell the name of the drug?</a:t>
            </a:r>
          </a:p>
          <a:p>
            <a:pPr lvl="0"/>
            <a:r>
              <a:rPr lang="en-US" sz="2400" dirty="0"/>
              <a:t>Is this the brand or generic version of the drug? Is a generic available that might cost less?</a:t>
            </a:r>
          </a:p>
          <a:p>
            <a:r>
              <a:rPr lang="en-US" sz="2400" dirty="0" smtClean="0"/>
              <a:t>Do </a:t>
            </a:r>
            <a:r>
              <a:rPr lang="en-US" sz="2400" dirty="0"/>
              <a:t>you have any samples of this drug to get me started?</a:t>
            </a:r>
          </a:p>
          <a:p>
            <a:r>
              <a:rPr lang="en-US" sz="2400" dirty="0" smtClean="0"/>
              <a:t>Are </a:t>
            </a:r>
            <a:r>
              <a:rPr lang="en-US" sz="2400" dirty="0"/>
              <a:t>there discount cards available for this drug?</a:t>
            </a:r>
          </a:p>
          <a:p>
            <a:r>
              <a:rPr lang="en-US" sz="2400" dirty="0" smtClean="0"/>
              <a:t>What </a:t>
            </a:r>
            <a:r>
              <a:rPr lang="en-US" sz="2400" dirty="0"/>
              <a:t>is this medication supposed to do?</a:t>
            </a:r>
          </a:p>
          <a:p>
            <a:r>
              <a:rPr lang="en-US" sz="2400" dirty="0"/>
              <a:t>What are the most important things you think I should know about this drug?</a:t>
            </a:r>
          </a:p>
          <a:p>
            <a:r>
              <a:rPr lang="en-US" sz="2400" dirty="0" smtClean="0"/>
              <a:t>Does </a:t>
            </a:r>
            <a:r>
              <a:rPr lang="en-US" sz="2400" dirty="0"/>
              <a:t>it have addiction potential?</a:t>
            </a:r>
          </a:p>
          <a:p>
            <a:endParaRPr lang="en-US" sz="2400" dirty="0"/>
          </a:p>
        </p:txBody>
      </p:sp>
      <p:sp>
        <p:nvSpPr>
          <p:cNvPr id="6" name="Footer Placeholder 5"/>
          <p:cNvSpPr>
            <a:spLocks noGrp="1"/>
          </p:cNvSpPr>
          <p:nvPr>
            <p:ph type="ftr" sz="quarter" idx="11"/>
          </p:nvPr>
        </p:nvSpPr>
        <p:spPr/>
        <p:txBody>
          <a:bodyPr/>
          <a:lstStyle/>
          <a:p>
            <a:r>
              <a:rPr lang="en-US" smtClean="0"/>
              <a:t>Start Talking! BIZ</a:t>
            </a:r>
            <a:endParaRPr lang="en-US"/>
          </a:p>
        </p:txBody>
      </p:sp>
      <p:sp>
        <p:nvSpPr>
          <p:cNvPr id="7" name="Slide Number Placeholder 6"/>
          <p:cNvSpPr>
            <a:spLocks noGrp="1"/>
          </p:cNvSpPr>
          <p:nvPr>
            <p:ph type="sldNum" sz="quarter" idx="12"/>
          </p:nvPr>
        </p:nvSpPr>
        <p:spPr/>
        <p:txBody>
          <a:bodyPr/>
          <a:lstStyle/>
          <a:p>
            <a:fld id="{3A06B8C2-5B3A-4DE3-9451-E9E7BBDB066F}" type="slidenum">
              <a:rPr lang="en-US" smtClean="0"/>
              <a:t>7</a:t>
            </a:fld>
            <a:endParaRPr lang="en-US"/>
          </a:p>
        </p:txBody>
      </p:sp>
    </p:spTree>
    <p:extLst>
      <p:ext uri="{BB962C8B-B14F-4D97-AF65-F5344CB8AC3E}">
        <p14:creationId xmlns:p14="http://schemas.microsoft.com/office/powerpoint/2010/main" val="22456622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Questions about </a:t>
            </a:r>
            <a:r>
              <a:rPr lang="en-US" u="sng" dirty="0" smtClean="0"/>
              <a:t>Taking the Drug</a:t>
            </a:r>
            <a:endParaRPr lang="en-US" u="sng" dirty="0"/>
          </a:p>
        </p:txBody>
      </p:sp>
      <p:sp>
        <p:nvSpPr>
          <p:cNvPr id="4" name="Rounded Rectangular Callout 3"/>
          <p:cNvSpPr/>
          <p:nvPr/>
        </p:nvSpPr>
        <p:spPr>
          <a:xfrm>
            <a:off x="614363" y="1885950"/>
            <a:ext cx="8072437" cy="4171950"/>
          </a:xfrm>
          <a:prstGeom prst="wedgeRoundRectCallout">
            <a:avLst>
              <a:gd name="adj1" fmla="val 7840"/>
              <a:gd name="adj2" fmla="val 66609"/>
              <a:gd name="adj3" fmla="val 16667"/>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95000"/>
                </a:schemeClr>
              </a:solidFill>
            </a:endParaRPr>
          </a:p>
        </p:txBody>
      </p:sp>
      <p:sp>
        <p:nvSpPr>
          <p:cNvPr id="3" name="Content Placeholder 2"/>
          <p:cNvSpPr>
            <a:spLocks noGrp="1"/>
          </p:cNvSpPr>
          <p:nvPr>
            <p:ph idx="4294967295"/>
          </p:nvPr>
        </p:nvSpPr>
        <p:spPr>
          <a:xfrm>
            <a:off x="830262" y="2057400"/>
            <a:ext cx="7640638" cy="4351338"/>
          </a:xfrm>
        </p:spPr>
        <p:txBody>
          <a:bodyPr>
            <a:noAutofit/>
          </a:bodyPr>
          <a:lstStyle/>
          <a:p>
            <a:pPr lvl="0"/>
            <a:r>
              <a:rPr lang="en-US" sz="2200" dirty="0"/>
              <a:t>How might this drug interact with other things I am taking (including </a:t>
            </a:r>
            <a:r>
              <a:rPr lang="en-US" sz="2200" dirty="0" smtClean="0"/>
              <a:t>over-the-counter </a:t>
            </a:r>
            <a:r>
              <a:rPr lang="en-US" sz="2200" dirty="0"/>
              <a:t>medications, supplements, herbal products or food)?</a:t>
            </a:r>
          </a:p>
          <a:p>
            <a:pPr lvl="0"/>
            <a:r>
              <a:rPr lang="en-US" sz="2200" dirty="0" smtClean="0"/>
              <a:t>What </a:t>
            </a:r>
            <a:r>
              <a:rPr lang="en-US" sz="2200" dirty="0"/>
              <a:t>are the possible side effects</a:t>
            </a:r>
            <a:r>
              <a:rPr lang="en-US" sz="2200" dirty="0" smtClean="0"/>
              <a:t>?</a:t>
            </a:r>
            <a:r>
              <a:rPr lang="en-US" sz="2200" dirty="0"/>
              <a:t> </a:t>
            </a:r>
          </a:p>
          <a:p>
            <a:pPr lvl="0"/>
            <a:r>
              <a:rPr lang="en-US" sz="2200" dirty="0"/>
              <a:t>When do you anticipate I will experience the intended effects of the medication?</a:t>
            </a:r>
          </a:p>
          <a:p>
            <a:r>
              <a:rPr lang="en-US" sz="2200" dirty="0" smtClean="0"/>
              <a:t>When </a:t>
            </a:r>
            <a:r>
              <a:rPr lang="en-US" sz="2200" dirty="0"/>
              <a:t>should I take the medication?</a:t>
            </a:r>
          </a:p>
          <a:p>
            <a:r>
              <a:rPr lang="en-US" sz="2200" dirty="0" smtClean="0"/>
              <a:t>How </a:t>
            </a:r>
            <a:r>
              <a:rPr lang="en-US" sz="2200" dirty="0"/>
              <a:t>will I know when it’s time to stop taking the medication?</a:t>
            </a:r>
          </a:p>
          <a:p>
            <a:r>
              <a:rPr lang="en-US" sz="2200" dirty="0" smtClean="0"/>
              <a:t>How </a:t>
            </a:r>
            <a:r>
              <a:rPr lang="en-US" sz="2200" dirty="0"/>
              <a:t>will my progress with this drug be monitored?</a:t>
            </a:r>
          </a:p>
          <a:p>
            <a:r>
              <a:rPr lang="en-US" sz="2200" dirty="0" smtClean="0"/>
              <a:t>How </a:t>
            </a:r>
            <a:r>
              <a:rPr lang="en-US" sz="2200" dirty="0"/>
              <a:t>might this drug negatively impact my job?</a:t>
            </a:r>
          </a:p>
          <a:p>
            <a:endParaRPr lang="en-US" sz="2200" dirty="0"/>
          </a:p>
        </p:txBody>
      </p:sp>
      <p:sp>
        <p:nvSpPr>
          <p:cNvPr id="5" name="Footer Placeholder 4"/>
          <p:cNvSpPr>
            <a:spLocks noGrp="1"/>
          </p:cNvSpPr>
          <p:nvPr>
            <p:ph type="ftr" sz="quarter" idx="11"/>
          </p:nvPr>
        </p:nvSpPr>
        <p:spPr/>
        <p:txBody>
          <a:bodyPr/>
          <a:lstStyle/>
          <a:p>
            <a:r>
              <a:rPr lang="en-US" smtClean="0"/>
              <a:t>Start Talking! BIZ</a:t>
            </a:r>
            <a:endParaRPr lang="en-US"/>
          </a:p>
        </p:txBody>
      </p:sp>
      <p:sp>
        <p:nvSpPr>
          <p:cNvPr id="6" name="Slide Number Placeholder 5"/>
          <p:cNvSpPr>
            <a:spLocks noGrp="1"/>
          </p:cNvSpPr>
          <p:nvPr>
            <p:ph type="sldNum" sz="quarter" idx="12"/>
          </p:nvPr>
        </p:nvSpPr>
        <p:spPr/>
        <p:txBody>
          <a:bodyPr/>
          <a:lstStyle/>
          <a:p>
            <a:fld id="{3A06B8C2-5B3A-4DE3-9451-E9E7BBDB066F}" type="slidenum">
              <a:rPr lang="en-US" smtClean="0"/>
              <a:t>8</a:t>
            </a:fld>
            <a:endParaRPr lang="en-US"/>
          </a:p>
        </p:txBody>
      </p:sp>
    </p:spTree>
    <p:extLst>
      <p:ext uri="{BB962C8B-B14F-4D97-AF65-F5344CB8AC3E}">
        <p14:creationId xmlns:p14="http://schemas.microsoft.com/office/powerpoint/2010/main" val="40285670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4626" y="689113"/>
            <a:ext cx="7420787" cy="1001576"/>
          </a:xfrm>
        </p:spPr>
        <p:txBody>
          <a:bodyPr>
            <a:noAutofit/>
          </a:bodyPr>
          <a:lstStyle/>
          <a:p>
            <a:r>
              <a:rPr lang="en-US" dirty="0" smtClean="0"/>
              <a:t>2. TALK TO YOUR PHARMACIST</a:t>
            </a:r>
            <a:endParaRPr lang="en-US" dirty="0"/>
          </a:p>
        </p:txBody>
      </p:sp>
      <p:sp>
        <p:nvSpPr>
          <p:cNvPr id="3" name="Content Placeholder 2"/>
          <p:cNvSpPr>
            <a:spLocks noGrp="1"/>
          </p:cNvSpPr>
          <p:nvPr>
            <p:ph idx="1"/>
          </p:nvPr>
        </p:nvSpPr>
        <p:spPr/>
        <p:txBody>
          <a:bodyPr>
            <a:normAutofit fontScale="85000" lnSpcReduction="20000"/>
          </a:bodyPr>
          <a:lstStyle/>
          <a:p>
            <a:r>
              <a:rPr lang="en-US" dirty="0"/>
              <a:t>P</a:t>
            </a:r>
            <a:r>
              <a:rPr lang="en-US" dirty="0" smtClean="0"/>
              <a:t>ersonal relationship</a:t>
            </a:r>
          </a:p>
          <a:p>
            <a:endParaRPr lang="en-US" dirty="0" smtClean="0"/>
          </a:p>
          <a:p>
            <a:r>
              <a:rPr lang="en-US" dirty="0"/>
              <a:t>M</a:t>
            </a:r>
            <a:r>
              <a:rPr lang="en-US" dirty="0" smtClean="0"/>
              <a:t>ost qualified to answer questions</a:t>
            </a:r>
          </a:p>
          <a:p>
            <a:endParaRPr lang="en-US" dirty="0" smtClean="0"/>
          </a:p>
          <a:p>
            <a:r>
              <a:rPr lang="en-US" dirty="0"/>
              <a:t>C</a:t>
            </a:r>
            <a:r>
              <a:rPr lang="en-US" dirty="0" smtClean="0"/>
              <a:t>an help monitor</a:t>
            </a:r>
          </a:p>
          <a:p>
            <a:endParaRPr lang="en-US" dirty="0" smtClean="0"/>
          </a:p>
          <a:p>
            <a:r>
              <a:rPr lang="en-US" dirty="0"/>
              <a:t>O</a:t>
            </a:r>
            <a:r>
              <a:rPr lang="en-US" dirty="0" smtClean="0"/>
              <a:t>ne pharmacy</a:t>
            </a:r>
          </a:p>
          <a:p>
            <a:endParaRPr lang="en-US" dirty="0" smtClean="0"/>
          </a:p>
          <a:p>
            <a:r>
              <a:rPr lang="en-US" dirty="0"/>
              <a:t>P</a:t>
            </a:r>
            <a:r>
              <a:rPr lang="en-US" dirty="0" smtClean="0"/>
              <a:t>repare questions for</a:t>
            </a:r>
          </a:p>
          <a:p>
            <a:pPr lvl="1"/>
            <a:r>
              <a:rPr lang="en-US" u="sng" dirty="0"/>
              <a:t>b</a:t>
            </a:r>
            <a:r>
              <a:rPr lang="en-US" u="sng" dirty="0" smtClean="0"/>
              <a:t>efore</a:t>
            </a:r>
            <a:r>
              <a:rPr lang="en-US" dirty="0" smtClean="0"/>
              <a:t> the drug is prescribed</a:t>
            </a:r>
          </a:p>
          <a:p>
            <a:pPr lvl="1"/>
            <a:r>
              <a:rPr lang="en-US" u="sng" dirty="0"/>
              <a:t>a</a:t>
            </a:r>
            <a:r>
              <a:rPr lang="en-US" u="sng" dirty="0" smtClean="0"/>
              <a:t>fter</a:t>
            </a:r>
            <a:r>
              <a:rPr lang="en-US" dirty="0" smtClean="0"/>
              <a:t> the drug is prescribed</a:t>
            </a:r>
            <a:endParaRPr lang="en-US" dirty="0"/>
          </a:p>
        </p:txBody>
      </p:sp>
      <p:sp>
        <p:nvSpPr>
          <p:cNvPr id="5" name="Slide Number Placeholder 4"/>
          <p:cNvSpPr>
            <a:spLocks noGrp="1"/>
          </p:cNvSpPr>
          <p:nvPr>
            <p:ph type="sldNum" sz="quarter" idx="12"/>
          </p:nvPr>
        </p:nvSpPr>
        <p:spPr/>
        <p:txBody>
          <a:bodyPr/>
          <a:lstStyle/>
          <a:p>
            <a:fld id="{3A06B8C2-5B3A-4DE3-9451-E9E7BBDB066F}" type="slidenum">
              <a:rPr lang="en-US" smtClean="0"/>
              <a:t>9</a:t>
            </a:fld>
            <a:endParaRPr lang="en-US"/>
          </a:p>
        </p:txBody>
      </p:sp>
      <p:sp>
        <p:nvSpPr>
          <p:cNvPr id="6" name="Footer Placeholder 5"/>
          <p:cNvSpPr>
            <a:spLocks noGrp="1"/>
          </p:cNvSpPr>
          <p:nvPr>
            <p:ph type="ftr" sz="quarter" idx="11"/>
          </p:nvPr>
        </p:nvSpPr>
        <p:spPr/>
        <p:txBody>
          <a:bodyPr/>
          <a:lstStyle/>
          <a:p>
            <a:r>
              <a:rPr lang="en-US" smtClean="0"/>
              <a:t>Start Talking! BIZ</a:t>
            </a:r>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72025" y="4357689"/>
            <a:ext cx="3801696" cy="2181534"/>
          </a:xfrm>
          <a:prstGeom prst="rect">
            <a:avLst/>
          </a:prstGeom>
          <a:noFill/>
          <a:ln>
            <a:noFill/>
          </a:ln>
        </p:spPr>
      </p:pic>
    </p:spTree>
    <p:extLst>
      <p:ext uri="{BB962C8B-B14F-4D97-AF65-F5344CB8AC3E}">
        <p14:creationId xmlns:p14="http://schemas.microsoft.com/office/powerpoint/2010/main" val="2227612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392</TotalTime>
  <Words>1564</Words>
  <Application>Microsoft Office PowerPoint</Application>
  <PresentationFormat>On-screen Show (4:3)</PresentationFormat>
  <Paragraphs>312</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Courier New</vt:lpstr>
      <vt:lpstr>Wingdings</vt:lpstr>
      <vt:lpstr>Office Theme</vt:lpstr>
      <vt:lpstr>EMPLOYEES:                  BE EMPOWERED</vt:lpstr>
      <vt:lpstr>We take a lot of meds!</vt:lpstr>
      <vt:lpstr>Many are Abused</vt:lpstr>
      <vt:lpstr>Take an active role!</vt:lpstr>
      <vt:lpstr>1. TALK TO YOUR DOCTOR</vt:lpstr>
      <vt:lpstr>Questions about Your Symptoms</vt:lpstr>
      <vt:lpstr>Questions about the Drug</vt:lpstr>
      <vt:lpstr>Questions about Taking the Drug</vt:lpstr>
      <vt:lpstr>2. TALK TO YOUR PHARMACIST</vt:lpstr>
      <vt:lpstr>Ask Before the Rx is Filled</vt:lpstr>
      <vt:lpstr>Ask After the Rx is Filled</vt:lpstr>
      <vt:lpstr>3. USE AS DIRECTED</vt:lpstr>
      <vt:lpstr>4. AVOID SHARING</vt:lpstr>
      <vt:lpstr>Don’t share by accident!</vt:lpstr>
      <vt:lpstr>5. DISPOSE OF MEDICATIONS APPROPRIATELY</vt:lpstr>
      <vt:lpstr>Know someone with a problem?</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 EMPOWERED</dc:title>
  <dc:creator>Karen Pierce</dc:creator>
  <cp:lastModifiedBy>Karen Pierce</cp:lastModifiedBy>
  <cp:revision>46</cp:revision>
  <dcterms:created xsi:type="dcterms:W3CDTF">2015-01-07T15:29:28Z</dcterms:created>
  <dcterms:modified xsi:type="dcterms:W3CDTF">2015-01-13T19:00:01Z</dcterms:modified>
</cp:coreProperties>
</file>